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68" r:id="rId7"/>
    <p:sldId id="269" r:id="rId8"/>
    <p:sldId id="270" r:id="rId9"/>
    <p:sldId id="271" r:id="rId10"/>
    <p:sldId id="274" r:id="rId11"/>
    <p:sldId id="273" r:id="rId12"/>
    <p:sldId id="272" r:id="rId13"/>
    <p:sldId id="260" r:id="rId14"/>
    <p:sldId id="261" r:id="rId15"/>
    <p:sldId id="262" r:id="rId16"/>
    <p:sldId id="277" r:id="rId17"/>
    <p:sldId id="278" r:id="rId18"/>
    <p:sldId id="279" r:id="rId19"/>
    <p:sldId id="265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1D20B-E735-4437-B7F5-357B3D98EFF0}" v="227" dt="2024-01-21T16:15:36.738"/>
    <p1510:client id="{3DD87C60-97C3-47E9-9354-599C8B9162CC}" v="11" dt="2024-01-21T21:12:25.505"/>
    <p1510:client id="{3F032C3B-C298-4C5C-A380-A53202007102}" v="212" dt="2024-01-21T03:55:22.322"/>
    <p1510:client id="{70821495-8270-4AC4-B87D-347F26AF5434}" v="642" dt="2024-01-21T20:38:17.640"/>
    <p1510:client id="{85B29648-7A8C-4B36-B7E2-7EA2B38036E4}" v="177" dt="2024-01-21T20:28:28.830"/>
    <p1510:client id="{C56A00DE-9411-414C-9768-E05C7E92D6B3}" v="16" dt="2024-01-22T01:00:49.504"/>
    <p1510:client id="{C6C93E42-B41B-4881-9A54-F577FA21E28F}" v="1106" dt="2024-01-22T00:56:30.137"/>
    <p1510:client id="{E7AB10EC-C924-4938-86BF-27877250093C}" v="227" dt="2024-01-21T13:10:43.107"/>
    <p1510:client id="{E82D4AD7-06A2-458B-84C9-D96DA78AE018}" v="34" dt="2024-01-21T22:08:26.753"/>
    <p1510:client id="{E9FDB862-CB52-48D7-9DCC-964E726F10A6}" v="496" dt="2024-01-22T01:56:26.926"/>
    <p1510:client id="{EA67144F-7A1A-48F3-B026-201F4905F9FB}" v="10" dt="2024-01-21T13:14:30.960"/>
    <p1510:client id="{FF4CE03C-7C5A-4E73-84CA-FB49BEC5D5E2}" v="29" dt="2024-01-21T22:11:52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27EB76-7F3D-4CAA-82BA-D286394D63D0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F0B9842-99BF-40F6-B466-E98705D57C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latin typeface="Calibri"/>
              <a:cs typeface="Calibri"/>
            </a:rPr>
            <a:t>Temperature </a:t>
          </a:r>
          <a:r>
            <a:rPr lang="en-US" cap="none">
              <a:latin typeface="Calibri"/>
              <a:cs typeface="Calibri"/>
            </a:rPr>
            <a:t>and </a:t>
          </a:r>
          <a:r>
            <a:rPr lang="en-US" b="1" cap="none">
              <a:latin typeface="Calibri"/>
              <a:cs typeface="Calibri"/>
            </a:rPr>
            <a:t>humidity </a:t>
          </a:r>
          <a:r>
            <a:rPr lang="en-US" cap="none">
              <a:latin typeface="Calibri"/>
              <a:cs typeface="Calibri"/>
            </a:rPr>
            <a:t>play a role in influencing thermal comfort in indoor spaces </a:t>
          </a:r>
          <a:r>
            <a:rPr lang="en-US" cap="none" baseline="30000">
              <a:latin typeface="Calibri"/>
              <a:cs typeface="Calibri"/>
            </a:rPr>
            <a:t>[1] </a:t>
          </a:r>
        </a:p>
      </dgm:t>
    </dgm:pt>
    <dgm:pt modelId="{385A89B4-4785-46DC-A827-F5EBDDBE6204}" type="parTrans" cxnId="{249FBF34-913E-42C3-AB3B-7045E40A816D}">
      <dgm:prSet/>
      <dgm:spPr/>
      <dgm:t>
        <a:bodyPr/>
        <a:lstStyle/>
        <a:p>
          <a:endParaRPr lang="en-US"/>
        </a:p>
      </dgm:t>
    </dgm:pt>
    <dgm:pt modelId="{F93C2E0F-FC65-4842-8438-C9015A73B53C}" type="sibTrans" cxnId="{249FBF34-913E-42C3-AB3B-7045E40A816D}">
      <dgm:prSet/>
      <dgm:spPr/>
      <dgm:t>
        <a:bodyPr/>
        <a:lstStyle/>
        <a:p>
          <a:endParaRPr lang="en-US"/>
        </a:p>
      </dgm:t>
    </dgm:pt>
    <dgm:pt modelId="{ECE232C7-87A2-40F6-8C2A-E68F762C1F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latin typeface="Calibri"/>
              <a:cs typeface="Calibri"/>
            </a:rPr>
            <a:t>CO2 level</a:t>
          </a:r>
          <a:r>
            <a:rPr lang="en-US" cap="none">
              <a:latin typeface="Calibri"/>
              <a:cs typeface="Calibri"/>
            </a:rPr>
            <a:t> affect human’s </a:t>
          </a:r>
          <a:r>
            <a:rPr lang="en-US" b="1" cap="none">
              <a:latin typeface="Calibri"/>
              <a:cs typeface="Calibri"/>
            </a:rPr>
            <a:t>productivity</a:t>
          </a:r>
          <a:r>
            <a:rPr lang="en-US" cap="none">
              <a:latin typeface="Calibri"/>
              <a:cs typeface="Calibri"/>
            </a:rPr>
            <a:t>. </a:t>
          </a:r>
          <a:r>
            <a:rPr lang="en-US" cap="none" baseline="30000">
              <a:latin typeface="Calibri"/>
              <a:cs typeface="Calibri"/>
            </a:rPr>
            <a:t>[2]</a:t>
          </a:r>
          <a:endParaRPr lang="en-US" baseline="30000">
            <a:latin typeface="Calibri"/>
            <a:cs typeface="Calibri"/>
          </a:endParaRPr>
        </a:p>
        <a:p>
          <a:pPr>
            <a:defRPr cap="all"/>
          </a:pPr>
          <a:endParaRPr lang="en-US">
            <a:latin typeface="Calibri"/>
            <a:cs typeface="Calibri"/>
          </a:endParaRPr>
        </a:p>
      </dgm:t>
    </dgm:pt>
    <dgm:pt modelId="{6C9F533A-5C98-4F7F-A0A5-87139D549D98}" type="parTrans" cxnId="{064225F5-F955-454E-BF9A-4A31E4FB2A8D}">
      <dgm:prSet/>
      <dgm:spPr/>
      <dgm:t>
        <a:bodyPr/>
        <a:lstStyle/>
        <a:p>
          <a:endParaRPr lang="en-US"/>
        </a:p>
      </dgm:t>
    </dgm:pt>
    <dgm:pt modelId="{E787B549-383D-4A58-B69F-0A4151A425BB}" type="sibTrans" cxnId="{064225F5-F955-454E-BF9A-4A31E4FB2A8D}">
      <dgm:prSet/>
      <dgm:spPr/>
      <dgm:t>
        <a:bodyPr/>
        <a:lstStyle/>
        <a:p>
          <a:endParaRPr lang="en-US"/>
        </a:p>
      </dgm:t>
    </dgm:pt>
    <dgm:pt modelId="{83BE71F1-10DA-554A-8B92-2DF4B6A7E08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cs typeface="Calibri"/>
            </a:rPr>
            <a:t>Excessive level of Temperature, humidity and CO2 can bring </a:t>
          </a:r>
          <a:r>
            <a:rPr lang="en-GB" b="1">
              <a:latin typeface="Calibri"/>
              <a:cs typeface="Calibri"/>
            </a:rPr>
            <a:t>negative </a:t>
          </a:r>
          <a:r>
            <a:rPr lang="en-GB">
              <a:latin typeface="Calibri"/>
              <a:cs typeface="Calibri"/>
            </a:rPr>
            <a:t>impact to human </a:t>
          </a:r>
          <a:r>
            <a:rPr lang="en-GB" b="1">
              <a:latin typeface="Calibri"/>
              <a:cs typeface="Calibri"/>
            </a:rPr>
            <a:t>health-being.</a:t>
          </a:r>
          <a:r>
            <a:rPr lang="en-GB">
              <a:latin typeface="Calibri"/>
              <a:cs typeface="Calibri"/>
            </a:rPr>
            <a:t> </a:t>
          </a:r>
          <a:r>
            <a:rPr lang="en-GB" baseline="30000">
              <a:latin typeface="Calibri"/>
              <a:cs typeface="Calibri"/>
            </a:rPr>
            <a:t>[2][3]</a:t>
          </a:r>
        </a:p>
      </dgm:t>
    </dgm:pt>
    <dgm:pt modelId="{AC319878-9A17-A341-B52D-5AFA2A459714}" type="parTrans" cxnId="{3C05D424-F6EC-2745-9C34-9DCBFE2BB887}">
      <dgm:prSet/>
      <dgm:spPr/>
      <dgm:t>
        <a:bodyPr/>
        <a:lstStyle/>
        <a:p>
          <a:endParaRPr lang="en-GB"/>
        </a:p>
      </dgm:t>
    </dgm:pt>
    <dgm:pt modelId="{A29C443B-F04A-0F4C-BD0E-1EE1DB8F0D2F}" type="sibTrans" cxnId="{3C05D424-F6EC-2745-9C34-9DCBFE2BB887}">
      <dgm:prSet/>
      <dgm:spPr/>
      <dgm:t>
        <a:bodyPr/>
        <a:lstStyle/>
        <a:p>
          <a:endParaRPr lang="en-GB"/>
        </a:p>
      </dgm:t>
    </dgm:pt>
    <dgm:pt modelId="{39FBCFA2-2960-4311-9D6C-F5CF6128F5B5}" type="pres">
      <dgm:prSet presAssocID="{A427EB76-7F3D-4CAA-82BA-D286394D63D0}" presName="root" presStyleCnt="0">
        <dgm:presLayoutVars>
          <dgm:dir val="rev"/>
          <dgm:resizeHandles val="exact"/>
        </dgm:presLayoutVars>
      </dgm:prSet>
      <dgm:spPr/>
    </dgm:pt>
    <dgm:pt modelId="{6BC6802B-470E-4787-BEA0-0A04A297BA02}" type="pres">
      <dgm:prSet presAssocID="{3F0B9842-99BF-40F6-B466-E98705D57C15}" presName="compNode" presStyleCnt="0"/>
      <dgm:spPr/>
    </dgm:pt>
    <dgm:pt modelId="{C114FFE0-95C2-45B5-B2E6-ABD265BF5AE0}" type="pres">
      <dgm:prSet presAssocID="{3F0B9842-99BF-40F6-B466-E98705D57C15}" presName="bgRect" presStyleLbl="bgShp" presStyleIdx="0" presStyleCnt="3"/>
      <dgm:spPr/>
    </dgm:pt>
    <dgm:pt modelId="{09B2600B-E7D5-403B-A651-3B89C2F952D5}" type="pres">
      <dgm:prSet presAssocID="{3F0B9842-99BF-40F6-B466-E98705D57C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C097B365-600E-4288-9EE5-C00B73A26297}" type="pres">
      <dgm:prSet presAssocID="{3F0B9842-99BF-40F6-B466-E98705D57C15}" presName="spaceRect" presStyleCnt="0"/>
      <dgm:spPr/>
    </dgm:pt>
    <dgm:pt modelId="{0370ACC4-7267-4A42-90FF-7CC3BB67D274}" type="pres">
      <dgm:prSet presAssocID="{3F0B9842-99BF-40F6-B466-E98705D57C15}" presName="parTx" presStyleLbl="revTx" presStyleIdx="0" presStyleCnt="3">
        <dgm:presLayoutVars>
          <dgm:chMax val="0"/>
          <dgm:chPref val="0"/>
        </dgm:presLayoutVars>
      </dgm:prSet>
      <dgm:spPr/>
    </dgm:pt>
    <dgm:pt modelId="{2FE6A964-C732-4B6E-B57A-0F0767AE1C69}" type="pres">
      <dgm:prSet presAssocID="{F93C2E0F-FC65-4842-8438-C9015A73B53C}" presName="sibTrans" presStyleCnt="0"/>
      <dgm:spPr/>
    </dgm:pt>
    <dgm:pt modelId="{FAE73546-7284-4F9C-A34B-F3FC95438781}" type="pres">
      <dgm:prSet presAssocID="{ECE232C7-87A2-40F6-8C2A-E68F762C1F1B}" presName="compNode" presStyleCnt="0"/>
      <dgm:spPr/>
    </dgm:pt>
    <dgm:pt modelId="{E384F349-BE73-4E25-BF62-D0FEFEEAECE5}" type="pres">
      <dgm:prSet presAssocID="{ECE232C7-87A2-40F6-8C2A-E68F762C1F1B}" presName="bgRect" presStyleLbl="bgShp" presStyleIdx="1" presStyleCnt="3"/>
      <dgm:spPr/>
    </dgm:pt>
    <dgm:pt modelId="{34B922C3-3E1F-4D7F-A027-CF49B4E16C66}" type="pres">
      <dgm:prSet presAssocID="{ECE232C7-87A2-40F6-8C2A-E68F762C1F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D576947C-D43D-4C7A-9D68-4FD66F559648}" type="pres">
      <dgm:prSet presAssocID="{ECE232C7-87A2-40F6-8C2A-E68F762C1F1B}" presName="spaceRect" presStyleCnt="0"/>
      <dgm:spPr/>
    </dgm:pt>
    <dgm:pt modelId="{F0E81EB0-7D86-4BC6-AB37-46E80CABBC53}" type="pres">
      <dgm:prSet presAssocID="{ECE232C7-87A2-40F6-8C2A-E68F762C1F1B}" presName="parTx" presStyleLbl="revTx" presStyleIdx="1" presStyleCnt="3">
        <dgm:presLayoutVars>
          <dgm:chMax val="0"/>
          <dgm:chPref val="0"/>
        </dgm:presLayoutVars>
      </dgm:prSet>
      <dgm:spPr/>
    </dgm:pt>
    <dgm:pt modelId="{BB73DF41-5B50-492A-8A52-0E64DEAE948F}" type="pres">
      <dgm:prSet presAssocID="{E787B549-383D-4A58-B69F-0A4151A425BB}" presName="sibTrans" presStyleCnt="0"/>
      <dgm:spPr/>
    </dgm:pt>
    <dgm:pt modelId="{8DB9C2A6-1B93-4F84-9F71-1EF914ACF7E0}" type="pres">
      <dgm:prSet presAssocID="{83BE71F1-10DA-554A-8B92-2DF4B6A7E081}" presName="compNode" presStyleCnt="0"/>
      <dgm:spPr/>
    </dgm:pt>
    <dgm:pt modelId="{3476F8EE-DFBC-4296-9918-D95539C331D4}" type="pres">
      <dgm:prSet presAssocID="{83BE71F1-10DA-554A-8B92-2DF4B6A7E081}" presName="bgRect" presStyleLbl="bgShp" presStyleIdx="2" presStyleCnt="3"/>
      <dgm:spPr/>
    </dgm:pt>
    <dgm:pt modelId="{84859548-88D3-4422-B365-B5892B4322AF}" type="pres">
      <dgm:prSet presAssocID="{83BE71F1-10DA-554A-8B92-2DF4B6A7E0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BDABFDB2-9FBC-4D51-9232-8D8B08ADE490}" type="pres">
      <dgm:prSet presAssocID="{83BE71F1-10DA-554A-8B92-2DF4B6A7E081}" presName="spaceRect" presStyleCnt="0"/>
      <dgm:spPr/>
    </dgm:pt>
    <dgm:pt modelId="{98C53FF1-7402-487F-A82A-DE82E123F69E}" type="pres">
      <dgm:prSet presAssocID="{83BE71F1-10DA-554A-8B92-2DF4B6A7E08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C05D424-F6EC-2745-9C34-9DCBFE2BB887}" srcId="{A427EB76-7F3D-4CAA-82BA-D286394D63D0}" destId="{83BE71F1-10DA-554A-8B92-2DF4B6A7E081}" srcOrd="2" destOrd="0" parTransId="{AC319878-9A17-A341-B52D-5AFA2A459714}" sibTransId="{A29C443B-F04A-0F4C-BD0E-1EE1DB8F0D2F}"/>
    <dgm:cxn modelId="{249FBF34-913E-42C3-AB3B-7045E40A816D}" srcId="{A427EB76-7F3D-4CAA-82BA-D286394D63D0}" destId="{3F0B9842-99BF-40F6-B466-E98705D57C15}" srcOrd="0" destOrd="0" parTransId="{385A89B4-4785-46DC-A827-F5EBDDBE6204}" sibTransId="{F93C2E0F-FC65-4842-8438-C9015A73B53C}"/>
    <dgm:cxn modelId="{54F72537-9506-46D9-80B9-A3A9A56B8471}" type="presOf" srcId="{A427EB76-7F3D-4CAA-82BA-D286394D63D0}" destId="{39FBCFA2-2960-4311-9D6C-F5CF6128F5B5}" srcOrd="0" destOrd="0" presId="urn:microsoft.com/office/officeart/2018/2/layout/IconVerticalSolidList"/>
    <dgm:cxn modelId="{1D91B15B-932F-4192-B676-A263A31EF707}" type="presOf" srcId="{83BE71F1-10DA-554A-8B92-2DF4B6A7E081}" destId="{98C53FF1-7402-487F-A82A-DE82E123F69E}" srcOrd="0" destOrd="0" presId="urn:microsoft.com/office/officeart/2018/2/layout/IconVerticalSolidList"/>
    <dgm:cxn modelId="{5163DC8F-093A-4B30-982A-80012E7BC397}" type="presOf" srcId="{ECE232C7-87A2-40F6-8C2A-E68F762C1F1B}" destId="{F0E81EB0-7D86-4BC6-AB37-46E80CABBC53}" srcOrd="0" destOrd="0" presId="urn:microsoft.com/office/officeart/2018/2/layout/IconVerticalSolidList"/>
    <dgm:cxn modelId="{D2BCAEB5-F3B8-49CE-9F69-F3B2F74166E7}" type="presOf" srcId="{3F0B9842-99BF-40F6-B466-E98705D57C15}" destId="{0370ACC4-7267-4A42-90FF-7CC3BB67D274}" srcOrd="0" destOrd="0" presId="urn:microsoft.com/office/officeart/2018/2/layout/IconVerticalSolidList"/>
    <dgm:cxn modelId="{064225F5-F955-454E-BF9A-4A31E4FB2A8D}" srcId="{A427EB76-7F3D-4CAA-82BA-D286394D63D0}" destId="{ECE232C7-87A2-40F6-8C2A-E68F762C1F1B}" srcOrd="1" destOrd="0" parTransId="{6C9F533A-5C98-4F7F-A0A5-87139D549D98}" sibTransId="{E787B549-383D-4A58-B69F-0A4151A425BB}"/>
    <dgm:cxn modelId="{6B859B9E-4279-4E30-8E63-C48BB57DA865}" type="presParOf" srcId="{39FBCFA2-2960-4311-9D6C-F5CF6128F5B5}" destId="{6BC6802B-470E-4787-BEA0-0A04A297BA02}" srcOrd="0" destOrd="0" presId="urn:microsoft.com/office/officeart/2018/2/layout/IconVerticalSolidList"/>
    <dgm:cxn modelId="{9013C631-A91D-44C8-98A2-0D3EC912189A}" type="presParOf" srcId="{6BC6802B-470E-4787-BEA0-0A04A297BA02}" destId="{C114FFE0-95C2-45B5-B2E6-ABD265BF5AE0}" srcOrd="0" destOrd="0" presId="urn:microsoft.com/office/officeart/2018/2/layout/IconVerticalSolidList"/>
    <dgm:cxn modelId="{9516F8B6-2D0C-424A-B619-550E9C92077C}" type="presParOf" srcId="{6BC6802B-470E-4787-BEA0-0A04A297BA02}" destId="{09B2600B-E7D5-403B-A651-3B89C2F952D5}" srcOrd="1" destOrd="0" presId="urn:microsoft.com/office/officeart/2018/2/layout/IconVerticalSolidList"/>
    <dgm:cxn modelId="{8DB02F81-6D43-438A-9F73-A6388704BBF5}" type="presParOf" srcId="{6BC6802B-470E-4787-BEA0-0A04A297BA02}" destId="{C097B365-600E-4288-9EE5-C00B73A26297}" srcOrd="2" destOrd="0" presId="urn:microsoft.com/office/officeart/2018/2/layout/IconVerticalSolidList"/>
    <dgm:cxn modelId="{7E3C9D89-639E-4CB5-BD6B-DF1729882CE0}" type="presParOf" srcId="{6BC6802B-470E-4787-BEA0-0A04A297BA02}" destId="{0370ACC4-7267-4A42-90FF-7CC3BB67D274}" srcOrd="3" destOrd="0" presId="urn:microsoft.com/office/officeart/2018/2/layout/IconVerticalSolidList"/>
    <dgm:cxn modelId="{5897AD75-ADED-4CEE-B0F6-E113DBDA2194}" type="presParOf" srcId="{39FBCFA2-2960-4311-9D6C-F5CF6128F5B5}" destId="{2FE6A964-C732-4B6E-B57A-0F0767AE1C69}" srcOrd="1" destOrd="0" presId="urn:microsoft.com/office/officeart/2018/2/layout/IconVerticalSolidList"/>
    <dgm:cxn modelId="{321EEA17-6D60-472C-BE1B-E42A11FC3511}" type="presParOf" srcId="{39FBCFA2-2960-4311-9D6C-F5CF6128F5B5}" destId="{FAE73546-7284-4F9C-A34B-F3FC95438781}" srcOrd="2" destOrd="0" presId="urn:microsoft.com/office/officeart/2018/2/layout/IconVerticalSolidList"/>
    <dgm:cxn modelId="{28066D8E-FB80-4500-8FCC-1EEBB125EF9A}" type="presParOf" srcId="{FAE73546-7284-4F9C-A34B-F3FC95438781}" destId="{E384F349-BE73-4E25-BF62-D0FEFEEAECE5}" srcOrd="0" destOrd="0" presId="urn:microsoft.com/office/officeart/2018/2/layout/IconVerticalSolidList"/>
    <dgm:cxn modelId="{92CBFFBD-6370-4EC6-BE70-D1281162D4EE}" type="presParOf" srcId="{FAE73546-7284-4F9C-A34B-F3FC95438781}" destId="{34B922C3-3E1F-4D7F-A027-CF49B4E16C66}" srcOrd="1" destOrd="0" presId="urn:microsoft.com/office/officeart/2018/2/layout/IconVerticalSolidList"/>
    <dgm:cxn modelId="{5E2EC49B-539F-43FA-9DD6-AB148DA6A4C6}" type="presParOf" srcId="{FAE73546-7284-4F9C-A34B-F3FC95438781}" destId="{D576947C-D43D-4C7A-9D68-4FD66F559648}" srcOrd="2" destOrd="0" presId="urn:microsoft.com/office/officeart/2018/2/layout/IconVerticalSolidList"/>
    <dgm:cxn modelId="{058ADFC5-80A3-4215-8421-31ADA9CCAD67}" type="presParOf" srcId="{FAE73546-7284-4F9C-A34B-F3FC95438781}" destId="{F0E81EB0-7D86-4BC6-AB37-46E80CABBC53}" srcOrd="3" destOrd="0" presId="urn:microsoft.com/office/officeart/2018/2/layout/IconVerticalSolidList"/>
    <dgm:cxn modelId="{E5A1FDDD-4AF6-452E-B5A1-BA4E855958F5}" type="presParOf" srcId="{39FBCFA2-2960-4311-9D6C-F5CF6128F5B5}" destId="{BB73DF41-5B50-492A-8A52-0E64DEAE948F}" srcOrd="3" destOrd="0" presId="urn:microsoft.com/office/officeart/2018/2/layout/IconVerticalSolidList"/>
    <dgm:cxn modelId="{25F65F68-EC03-4070-B783-8F21D9D54C19}" type="presParOf" srcId="{39FBCFA2-2960-4311-9D6C-F5CF6128F5B5}" destId="{8DB9C2A6-1B93-4F84-9F71-1EF914ACF7E0}" srcOrd="4" destOrd="0" presId="urn:microsoft.com/office/officeart/2018/2/layout/IconVerticalSolidList"/>
    <dgm:cxn modelId="{0C9771CC-A695-43CE-AA4A-81926AAE8BE9}" type="presParOf" srcId="{8DB9C2A6-1B93-4F84-9F71-1EF914ACF7E0}" destId="{3476F8EE-DFBC-4296-9918-D95539C331D4}" srcOrd="0" destOrd="0" presId="urn:microsoft.com/office/officeart/2018/2/layout/IconVerticalSolidList"/>
    <dgm:cxn modelId="{46261A9C-CF19-4D37-B643-22DEE5EC8F8B}" type="presParOf" srcId="{8DB9C2A6-1B93-4F84-9F71-1EF914ACF7E0}" destId="{84859548-88D3-4422-B365-B5892B4322AF}" srcOrd="1" destOrd="0" presId="urn:microsoft.com/office/officeart/2018/2/layout/IconVerticalSolidList"/>
    <dgm:cxn modelId="{B42E544D-6100-4331-AB56-70444AEAFDDE}" type="presParOf" srcId="{8DB9C2A6-1B93-4F84-9F71-1EF914ACF7E0}" destId="{BDABFDB2-9FBC-4D51-9232-8D8B08ADE490}" srcOrd="2" destOrd="0" presId="urn:microsoft.com/office/officeart/2018/2/layout/IconVerticalSolidList"/>
    <dgm:cxn modelId="{360862CE-3BEF-482D-BC21-CF0316DDA6D7}" type="presParOf" srcId="{8DB9C2A6-1B93-4F84-9F71-1EF914ACF7E0}" destId="{98C53FF1-7402-487F-A82A-DE82E123F6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4FFE0-95C2-45B5-B2E6-ABD265BF5AE0}">
      <dsp:nvSpPr>
        <dsp:cNvPr id="0" name=""/>
        <dsp:cNvSpPr/>
      </dsp:nvSpPr>
      <dsp:spPr>
        <a:xfrm>
          <a:off x="0" y="497"/>
          <a:ext cx="10438953" cy="116357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B2600B-E7D5-403B-A651-3B89C2F952D5}">
      <dsp:nvSpPr>
        <dsp:cNvPr id="0" name=""/>
        <dsp:cNvSpPr/>
      </dsp:nvSpPr>
      <dsp:spPr>
        <a:xfrm>
          <a:off x="351982" y="262302"/>
          <a:ext cx="639968" cy="6399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70ACC4-7267-4A42-90FF-7CC3BB67D274}">
      <dsp:nvSpPr>
        <dsp:cNvPr id="0" name=""/>
        <dsp:cNvSpPr/>
      </dsp:nvSpPr>
      <dsp:spPr>
        <a:xfrm>
          <a:off x="1343934" y="497"/>
          <a:ext cx="9095018" cy="116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46" tIns="123146" rIns="123146" bIns="1231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cap="none">
              <a:latin typeface="Calibri"/>
              <a:cs typeface="Calibri"/>
            </a:rPr>
            <a:t>Temperature </a:t>
          </a:r>
          <a:r>
            <a:rPr lang="en-US" sz="2500" kern="1200" cap="none">
              <a:latin typeface="Calibri"/>
              <a:cs typeface="Calibri"/>
            </a:rPr>
            <a:t>and </a:t>
          </a:r>
          <a:r>
            <a:rPr lang="en-US" sz="2500" b="1" kern="1200" cap="none">
              <a:latin typeface="Calibri"/>
              <a:cs typeface="Calibri"/>
            </a:rPr>
            <a:t>humidity </a:t>
          </a:r>
          <a:r>
            <a:rPr lang="en-US" sz="2500" kern="1200" cap="none">
              <a:latin typeface="Calibri"/>
              <a:cs typeface="Calibri"/>
            </a:rPr>
            <a:t>play a role in influencing thermal comfort in indoor spaces </a:t>
          </a:r>
          <a:r>
            <a:rPr lang="en-US" sz="2500" kern="1200" cap="none" baseline="30000">
              <a:latin typeface="Calibri"/>
              <a:cs typeface="Calibri"/>
            </a:rPr>
            <a:t>[1] </a:t>
          </a:r>
        </a:p>
      </dsp:txBody>
      <dsp:txXfrm>
        <a:off x="1343934" y="497"/>
        <a:ext cx="9095018" cy="1163579"/>
      </dsp:txXfrm>
    </dsp:sp>
    <dsp:sp modelId="{E384F349-BE73-4E25-BF62-D0FEFEEAECE5}">
      <dsp:nvSpPr>
        <dsp:cNvPr id="0" name=""/>
        <dsp:cNvSpPr/>
      </dsp:nvSpPr>
      <dsp:spPr>
        <a:xfrm>
          <a:off x="0" y="1454972"/>
          <a:ext cx="10438953" cy="116357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B922C3-3E1F-4D7F-A027-CF49B4E16C66}">
      <dsp:nvSpPr>
        <dsp:cNvPr id="0" name=""/>
        <dsp:cNvSpPr/>
      </dsp:nvSpPr>
      <dsp:spPr>
        <a:xfrm>
          <a:off x="351982" y="1716777"/>
          <a:ext cx="639968" cy="6399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0E81EB0-7D86-4BC6-AB37-46E80CABBC53}">
      <dsp:nvSpPr>
        <dsp:cNvPr id="0" name=""/>
        <dsp:cNvSpPr/>
      </dsp:nvSpPr>
      <dsp:spPr>
        <a:xfrm>
          <a:off x="1343934" y="1454972"/>
          <a:ext cx="9095018" cy="116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46" tIns="123146" rIns="123146" bIns="1231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cap="none">
              <a:latin typeface="Calibri"/>
              <a:cs typeface="Calibri"/>
            </a:rPr>
            <a:t>CO2 level</a:t>
          </a:r>
          <a:r>
            <a:rPr lang="en-US" sz="2500" kern="1200" cap="none">
              <a:latin typeface="Calibri"/>
              <a:cs typeface="Calibri"/>
            </a:rPr>
            <a:t> affect human’s </a:t>
          </a:r>
          <a:r>
            <a:rPr lang="en-US" sz="2500" b="1" kern="1200" cap="none">
              <a:latin typeface="Calibri"/>
              <a:cs typeface="Calibri"/>
            </a:rPr>
            <a:t>productivity</a:t>
          </a:r>
          <a:r>
            <a:rPr lang="en-US" sz="2500" kern="1200" cap="none">
              <a:latin typeface="Calibri"/>
              <a:cs typeface="Calibri"/>
            </a:rPr>
            <a:t>. </a:t>
          </a:r>
          <a:r>
            <a:rPr lang="en-US" sz="2500" kern="1200" cap="none" baseline="30000">
              <a:latin typeface="Calibri"/>
              <a:cs typeface="Calibri"/>
            </a:rPr>
            <a:t>[2]</a:t>
          </a:r>
          <a:endParaRPr lang="en-US" sz="2500" kern="1200" baseline="30000">
            <a:latin typeface="Calibri"/>
            <a:cs typeface="Calibri"/>
          </a:endParaRPr>
        </a:p>
        <a:p>
          <a:pPr marL="0" lvl="0" indent="0" algn="l" defTabSz="1111250"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500" kern="1200">
            <a:latin typeface="Calibri"/>
            <a:cs typeface="Calibri"/>
          </a:endParaRPr>
        </a:p>
      </dsp:txBody>
      <dsp:txXfrm>
        <a:off x="1343934" y="1454972"/>
        <a:ext cx="9095018" cy="1163579"/>
      </dsp:txXfrm>
    </dsp:sp>
    <dsp:sp modelId="{3476F8EE-DFBC-4296-9918-D95539C331D4}">
      <dsp:nvSpPr>
        <dsp:cNvPr id="0" name=""/>
        <dsp:cNvSpPr/>
      </dsp:nvSpPr>
      <dsp:spPr>
        <a:xfrm>
          <a:off x="0" y="2909446"/>
          <a:ext cx="10438953" cy="116357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859548-88D3-4422-B365-B5892B4322AF}">
      <dsp:nvSpPr>
        <dsp:cNvPr id="0" name=""/>
        <dsp:cNvSpPr/>
      </dsp:nvSpPr>
      <dsp:spPr>
        <a:xfrm>
          <a:off x="351982" y="3171252"/>
          <a:ext cx="639968" cy="6399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C53FF1-7402-487F-A82A-DE82E123F69E}">
      <dsp:nvSpPr>
        <dsp:cNvPr id="0" name=""/>
        <dsp:cNvSpPr/>
      </dsp:nvSpPr>
      <dsp:spPr>
        <a:xfrm>
          <a:off x="1343934" y="2909446"/>
          <a:ext cx="9095018" cy="116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46" tIns="123146" rIns="123146" bIns="12314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Calibri"/>
              <a:cs typeface="Calibri"/>
            </a:rPr>
            <a:t>Excessive level of Temperature, humidity and CO2 can bring </a:t>
          </a:r>
          <a:r>
            <a:rPr lang="en-GB" sz="2500" b="1" kern="1200">
              <a:latin typeface="Calibri"/>
              <a:cs typeface="Calibri"/>
            </a:rPr>
            <a:t>negative </a:t>
          </a:r>
          <a:r>
            <a:rPr lang="en-GB" sz="2500" kern="1200">
              <a:latin typeface="Calibri"/>
              <a:cs typeface="Calibri"/>
            </a:rPr>
            <a:t>impact to human </a:t>
          </a:r>
          <a:r>
            <a:rPr lang="en-GB" sz="2500" b="1" kern="1200">
              <a:latin typeface="Calibri"/>
              <a:cs typeface="Calibri"/>
            </a:rPr>
            <a:t>health-being.</a:t>
          </a:r>
          <a:r>
            <a:rPr lang="en-GB" sz="2500" kern="1200">
              <a:latin typeface="Calibri"/>
              <a:cs typeface="Calibri"/>
            </a:rPr>
            <a:t> </a:t>
          </a:r>
          <a:r>
            <a:rPr lang="en-GB" sz="2500" kern="1200" baseline="30000">
              <a:latin typeface="Calibri"/>
              <a:cs typeface="Calibri"/>
            </a:rPr>
            <a:t>[2][3]</a:t>
          </a:r>
        </a:p>
      </dsp:txBody>
      <dsp:txXfrm>
        <a:off x="1343934" y="2909446"/>
        <a:ext cx="9095018" cy="1163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</a:t>
            </a:r>
            <a:br>
              <a:rPr lang="en-US"/>
            </a:br>
            <a:r>
              <a:rPr lang="en-US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/>
              <a:t>Click to add table</a:t>
            </a:r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/>
              <a:t>Click to add table</a:t>
            </a:r>
            <a:endParaRPr lang="en-US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/>
              <a:t>Useful links &amp; contact details</a:t>
            </a:r>
            <a:endParaRPr lang="en-US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31DC-29DB-4294-F30C-DB158751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B53F5-4489-D4CA-F387-CF7EF54E5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7E7A4-6AD6-445F-97E6-7B21E651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79999-B8E9-2646-92BF-46002C59FCBC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76675-AD4C-5570-E455-E215F00C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775E1-1CCA-3365-EE6D-9FE068B3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A7354-144B-D845-8FBA-393CE3E95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</a:t>
            </a:r>
            <a:br>
              <a:rPr lang="en-US"/>
            </a:br>
            <a:r>
              <a:rPr lang="en-US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Main headline, Arial 44pt bold</a:t>
            </a:r>
            <a:br>
              <a:rPr lang="en-US"/>
            </a:br>
            <a:endParaRPr lang="en-US" altLang="en-US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Main headline, Arial 44pt bold</a:t>
            </a:r>
            <a:br>
              <a:rPr lang="en-US"/>
            </a:br>
            <a:endParaRPr lang="en-US" altLang="en-US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Main headline, Arial 44pt bold</a:t>
            </a:r>
            <a:br>
              <a:rPr lang="en-US"/>
            </a:br>
            <a:endParaRPr lang="en-US" altLang="en-US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 </a:t>
            </a:r>
            <a:br>
              <a:rPr lang="en-US"/>
            </a:br>
            <a:r>
              <a:rPr lang="en-US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Main headline</a:t>
            </a:r>
            <a:r>
              <a:rPr lang="en-GB" altLang="en-US"/>
              <a:t>, Arial 44pt bold</a:t>
            </a:r>
            <a:endParaRPr lang="en-US" altLang="en-US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l.ac.uk/bartlett/energy/news/2018/dec/study-mitigating-effects-higher-co2-levels-productivity-receives-widespread-coverage" TargetMode="External"/><Relationship Id="rId2" Type="http://schemas.openxmlformats.org/officeDocument/2006/relationships/hyperlink" Target="https://www.hse.gov.uk/temperature/thermal/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makeabilitylab.github.io/physcomp/arduino/rgb-led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6128214" cy="720000"/>
          </a:xfrm>
        </p:spPr>
        <p:txBody>
          <a:bodyPr/>
          <a:lstStyle/>
          <a:p>
            <a:pPr marL="10795"/>
            <a:r>
              <a:rPr lang="en-GB" sz="2100"/>
              <a:t>CASA0021: Connected Environments Group Prototype and Pitch 23/24</a:t>
            </a:r>
            <a:endParaRPr lang="zh-CN" altLang="en-US"/>
          </a:p>
          <a:p>
            <a:pPr marL="10795"/>
            <a:endParaRPr lang="en-GB" sz="2100">
              <a:cs typeface="Arial"/>
            </a:endParaRPr>
          </a:p>
          <a:p>
            <a:pPr marL="10795"/>
            <a:endParaRPr lang="en-GB">
              <a:cs typeface="Arial"/>
            </a:endParaRPr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935197" y="1673283"/>
            <a:ext cx="10325777" cy="3270764"/>
          </a:xfrm>
          <a:noFill/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6000">
                <a:latin typeface="ADLaM Display"/>
                <a:ea typeface="ADLaM Display"/>
                <a:cs typeface="MV Boli"/>
              </a:rPr>
              <a:t>     </a:t>
            </a:r>
            <a:r>
              <a:rPr lang="en-GB" sz="7200">
                <a:solidFill>
                  <a:schemeClr val="tx1"/>
                </a:solidFill>
                <a:latin typeface="ADLaM Display"/>
                <a:ea typeface="ADLaM Display"/>
                <a:cs typeface="MV Boli"/>
              </a:rPr>
              <a:t>Cube</a:t>
            </a:r>
            <a:r>
              <a:rPr lang="en-GB" sz="7200">
                <a:latin typeface="ADLaM Display"/>
                <a:ea typeface="+mj-lt"/>
                <a:cs typeface="MV Boli"/>
              </a:rPr>
              <a:t> Matrix</a:t>
            </a:r>
            <a:br>
              <a:rPr lang="en-GB">
                <a:latin typeface="Calibri"/>
                <a:ea typeface="+mj-lt"/>
                <a:cs typeface="Calibri"/>
              </a:rPr>
            </a:br>
            <a:r>
              <a:rPr lang="en-GB" sz="36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lt"/>
                <a:cs typeface="Calibri"/>
              </a:rPr>
              <a:t>Visualizing Indoor Data</a:t>
            </a:r>
            <a:br>
              <a:rPr lang="en-GB" sz="3600">
                <a:latin typeface="Calibri"/>
                <a:ea typeface="+mj-lt"/>
                <a:cs typeface="Calibri"/>
              </a:rPr>
            </a:br>
            <a:r>
              <a:rPr lang="en-GB" sz="2400" i="1">
                <a:solidFill>
                  <a:schemeClr val="tx2">
                    <a:lumMod val="90000"/>
                    <a:lumOff val="10000"/>
                  </a:schemeClr>
                </a:solidFill>
                <a:latin typeface="MV Boli"/>
                <a:ea typeface="+mj-lt"/>
                <a:cs typeface="+mj-lt"/>
              </a:rPr>
              <a:t>Bringing Your Environment to </a:t>
            </a:r>
            <a:r>
              <a:rPr lang="en-GB" sz="2400" i="1">
                <a:solidFill>
                  <a:schemeClr val="accent1"/>
                </a:solidFill>
                <a:latin typeface="MV Boli"/>
                <a:ea typeface="+mj-lt"/>
                <a:cs typeface="+mj-lt"/>
              </a:rPr>
              <a:t>Life</a:t>
            </a:r>
            <a:r>
              <a:rPr lang="en-GB" sz="2400" b="0" i="1">
                <a:solidFill>
                  <a:schemeClr val="tx2">
                    <a:lumMod val="90000"/>
                    <a:lumOff val="10000"/>
                  </a:schemeClr>
                </a:solidFill>
                <a:latin typeface="MV Boli"/>
                <a:ea typeface="+mj-lt"/>
                <a:cs typeface="+mj-lt"/>
              </a:rPr>
              <a:t>！</a:t>
            </a:r>
            <a:br>
              <a:rPr lang="en-GB" sz="2000" b="0" i="1">
                <a:latin typeface="MV Boli"/>
                <a:ea typeface="+mj-lt"/>
                <a:cs typeface="+mj-lt"/>
              </a:rPr>
            </a:br>
            <a:endParaRPr lang="zh-CN" altLang="en-GB" sz="2000" b="0" i="1">
              <a:solidFill>
                <a:schemeClr val="tx2">
                  <a:lumMod val="90000"/>
                  <a:lumOff val="10000"/>
                </a:schemeClr>
              </a:solidFill>
              <a:latin typeface="MV Boli"/>
              <a:cs typeface="Arial"/>
            </a:endParaRPr>
          </a:p>
        </p:txBody>
      </p:sp>
      <p:sp>
        <p:nvSpPr>
          <p:cNvPr id="15" name="Text Placeholder 4" descr="Text">
            <a:extLst>
              <a:ext uri="{FF2B5EF4-FFF2-40B4-BE49-F238E27FC236}">
                <a16:creationId xmlns:a16="http://schemas.microsoft.com/office/drawing/2014/main" id="{8190E3D2-4172-8256-3A44-B4DEAC0192AB}"/>
              </a:ext>
            </a:extLst>
          </p:cNvPr>
          <p:cNvSpPr txBox="1">
            <a:spLocks/>
          </p:cNvSpPr>
          <p:nvPr/>
        </p:nvSpPr>
        <p:spPr>
          <a:xfrm>
            <a:off x="9413688" y="6270779"/>
            <a:ext cx="2672310" cy="3939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2250" marR="0" indent="-211138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111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10820" algn="ctr">
              <a:buNone/>
            </a:pPr>
            <a:r>
              <a:rPr lang="en-GB" sz="1800">
                <a:latin typeface="Calibri"/>
                <a:ea typeface="+mn-lt"/>
                <a:cs typeface="+mn-lt"/>
              </a:rPr>
              <a:t>22</a:t>
            </a:r>
            <a:r>
              <a:rPr lang="en-GB" sz="1800" baseline="30000">
                <a:latin typeface="Calibri"/>
                <a:ea typeface="+mn-lt"/>
                <a:cs typeface="+mn-lt"/>
              </a:rPr>
              <a:t>nd</a:t>
            </a:r>
            <a:r>
              <a:rPr lang="en-GB" sz="1800">
                <a:latin typeface="Calibri"/>
                <a:ea typeface="+mn-lt"/>
                <a:cs typeface="+mn-lt"/>
              </a:rPr>
              <a:t> January 2024</a:t>
            </a:r>
            <a:endParaRPr lang="en-US" sz="1800">
              <a:latin typeface="Calibri"/>
              <a:ea typeface="+mn-lt"/>
              <a:cs typeface="+mn-lt"/>
            </a:endParaRPr>
          </a:p>
          <a:p>
            <a:pPr marL="11430" indent="0">
              <a:lnSpc>
                <a:spcPct val="150000"/>
              </a:lnSpc>
              <a:spcAft>
                <a:spcPts val="0"/>
              </a:spcAft>
              <a:buNone/>
            </a:pPr>
            <a:endParaRPr lang="en-GB" altLang="zh-CN" sz="1400" b="1">
              <a:ea typeface="+mn-lt"/>
              <a:cs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EA5F40-DA6C-78D3-1BE3-4C831A94A5D6}"/>
              </a:ext>
            </a:extLst>
          </p:cNvPr>
          <p:cNvSpPr txBox="1"/>
          <p:nvPr/>
        </p:nvSpPr>
        <p:spPr>
          <a:xfrm>
            <a:off x="9808832" y="4945327"/>
            <a:ext cx="188403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latin typeface="Calibri"/>
                <a:cs typeface="Arial"/>
              </a:rPr>
              <a:t>Satria Utama</a:t>
            </a:r>
          </a:p>
          <a:p>
            <a:r>
              <a:rPr lang="zh-CN" altLang="en-US" sz="2000">
                <a:latin typeface="Calibri"/>
                <a:cs typeface="Arial"/>
              </a:rPr>
              <a:t>Guandi Chen</a:t>
            </a:r>
          </a:p>
          <a:p>
            <a:r>
              <a:rPr lang="zh-CN" altLang="en-US" sz="2000">
                <a:latin typeface="Calibri"/>
                <a:cs typeface="Arial"/>
              </a:rPr>
              <a:t>Zekun Wang</a:t>
            </a:r>
          </a:p>
          <a:p>
            <a:r>
              <a:rPr lang="zh-CN" altLang="en-US" sz="2000">
                <a:latin typeface="Calibri"/>
                <a:cs typeface="Arial"/>
              </a:rPr>
              <a:t>Huanchao Hong</a:t>
            </a:r>
          </a:p>
        </p:txBody>
      </p:sp>
      <p:pic>
        <p:nvPicPr>
          <p:cNvPr id="9" name="图片 8" descr="图片包含 游戏机, 灯光&#10;&#10;已自动生成说明">
            <a:extLst>
              <a:ext uri="{FF2B5EF4-FFF2-40B4-BE49-F238E27FC236}">
                <a16:creationId xmlns:a16="http://schemas.microsoft.com/office/drawing/2014/main" id="{30E6796F-5D57-D190-FF36-FA6C8DED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" y="1713221"/>
            <a:ext cx="3154528" cy="2229746"/>
          </a:xfrm>
          <a:prstGeom prst="rect">
            <a:avLst/>
          </a:prstGeom>
        </p:spPr>
      </p:pic>
      <p:pic>
        <p:nvPicPr>
          <p:cNvPr id="3" name="图片 2" descr="图片包含 箭头&#10;&#10;已自动生成说明">
            <a:extLst>
              <a:ext uri="{FF2B5EF4-FFF2-40B4-BE49-F238E27FC236}">
                <a16:creationId xmlns:a16="http://schemas.microsoft.com/office/drawing/2014/main" id="{35BCDE66-6BE3-0FF6-6D5B-7A2AB470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" y="1713221"/>
            <a:ext cx="3118729" cy="21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4CFA-C507-F657-B196-685B9859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>
            <a:extLst>
              <a:ext uri="{FF2B5EF4-FFF2-40B4-BE49-F238E27FC236}">
                <a16:creationId xmlns:a16="http://schemas.microsoft.com/office/drawing/2014/main" id="{BD09C7EC-988C-1084-4E48-432B302F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" y="137999"/>
            <a:ext cx="8999900" cy="1368000"/>
          </a:xfrm>
        </p:spPr>
        <p:txBody>
          <a:bodyPr/>
          <a:lstStyle/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Product Features</a:t>
            </a:r>
            <a:endParaRPr lang="zh-CN"/>
          </a:p>
        </p:txBody>
      </p:sp>
      <p:sp>
        <p:nvSpPr>
          <p:cNvPr id="12" name="Text Placeholder 11" descr="Text">
            <a:extLst>
              <a:ext uri="{FF2B5EF4-FFF2-40B4-BE49-F238E27FC236}">
                <a16:creationId xmlns:a16="http://schemas.microsoft.com/office/drawing/2014/main" id="{C7470864-5322-1CEA-2EF4-A8A866590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80" y="771886"/>
            <a:ext cx="5268460" cy="443143"/>
          </a:xfrm>
        </p:spPr>
        <p:txBody>
          <a:bodyPr/>
          <a:lstStyle/>
          <a:p>
            <a:pPr marL="0" indent="0">
              <a:buNone/>
            </a:pPr>
            <a:r>
              <a:rPr lang="en-GB" sz="4000" b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Core Functions</a:t>
            </a:r>
            <a:endParaRPr lang="en-GB" sz="40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Text Placeholder 12" descr="Text">
            <a:extLst>
              <a:ext uri="{FF2B5EF4-FFF2-40B4-BE49-F238E27FC236}">
                <a16:creationId xmlns:a16="http://schemas.microsoft.com/office/drawing/2014/main" id="{8C4D0430-24CC-EFB6-FE90-509F241BA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0431" y="1400132"/>
            <a:ext cx="7610252" cy="502842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800" b="1">
                <a:latin typeface="Calibri"/>
                <a:ea typeface="+mn-lt"/>
                <a:cs typeface="+mn-lt"/>
              </a:rPr>
              <a:t>Real-time</a:t>
            </a:r>
            <a:r>
              <a:rPr lang="en-GB" sz="2800">
                <a:latin typeface="Calibri"/>
                <a:ea typeface="+mn-lt"/>
                <a:cs typeface="+mn-lt"/>
              </a:rPr>
              <a:t> Monitoring: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 Tracks indoor </a:t>
            </a:r>
            <a:r>
              <a:rPr lang="en-GB" sz="2800" b="1">
                <a:latin typeface="Calibri"/>
                <a:ea typeface="+mn-lt"/>
                <a:cs typeface="+mn-lt"/>
              </a:rPr>
              <a:t>temperature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GB" sz="2800" b="1">
                <a:latin typeface="Calibri"/>
                <a:ea typeface="+mn-lt"/>
                <a:cs typeface="+mn-lt"/>
              </a:rPr>
              <a:t>humidity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, and</a:t>
            </a:r>
            <a:r>
              <a:rPr lang="en-GB" sz="28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GB" sz="2800" b="1">
                <a:latin typeface="Calibri"/>
                <a:ea typeface="+mn-lt"/>
                <a:cs typeface="+mn-lt"/>
              </a:rPr>
              <a:t>CO2 levels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.</a:t>
            </a:r>
            <a:endParaRPr lang="en-GB" sz="28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Arial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800">
                <a:latin typeface="Calibri"/>
                <a:ea typeface="+mn-lt"/>
                <a:cs typeface="+mn-lt"/>
              </a:rPr>
              <a:t>Dynamic Display: 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Reflects data through LED </a:t>
            </a:r>
            <a:r>
              <a:rPr lang="en-GB" sz="2800" b="1">
                <a:latin typeface="Calibri"/>
                <a:ea typeface="+mn-lt"/>
                <a:cs typeface="+mn-lt"/>
              </a:rPr>
              <a:t>colour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, pulsation </a:t>
            </a:r>
            <a:r>
              <a:rPr lang="en-GB" sz="2800" b="1">
                <a:latin typeface="Calibri"/>
                <a:ea typeface="+mn-lt"/>
                <a:cs typeface="+mn-lt"/>
              </a:rPr>
              <a:t>frequency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, and </a:t>
            </a:r>
            <a:r>
              <a:rPr lang="en-GB" sz="2800" b="1">
                <a:latin typeface="Calibri"/>
                <a:ea typeface="+mn-lt"/>
                <a:cs typeface="+mn-lt"/>
              </a:rPr>
              <a:t>dynamic patterns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.</a:t>
            </a:r>
            <a:endParaRPr lang="en-GB" sz="28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Arial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800">
                <a:latin typeface="Calibri"/>
                <a:ea typeface="+mn-lt"/>
                <a:cs typeface="+mn-lt"/>
              </a:rPr>
              <a:t>Data Visualization: 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Presents environmental status in an </a:t>
            </a:r>
            <a:r>
              <a:rPr lang="en-GB" sz="2800" b="1">
                <a:latin typeface="Calibri"/>
                <a:ea typeface="+mn-lt"/>
                <a:cs typeface="+mn-lt"/>
              </a:rPr>
              <a:t>intuitive 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and easily </a:t>
            </a:r>
            <a:r>
              <a:rPr lang="en-GB" sz="2800" b="1">
                <a:latin typeface="Calibri"/>
                <a:ea typeface="+mn-lt"/>
                <a:cs typeface="+mn-lt"/>
              </a:rPr>
              <a:t>understandable 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way through graphics and colour changes.</a:t>
            </a:r>
            <a:endParaRPr lang="en-GB" sz="28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Arial"/>
            </a:endParaRPr>
          </a:p>
          <a:p>
            <a:endParaRPr lang="en-GB">
              <a:cs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A529EE8-CE70-204E-FEA9-C4C9E9D20A76}"/>
              </a:ext>
            </a:extLst>
          </p:cNvPr>
          <p:cNvSpPr txBox="1"/>
          <p:nvPr/>
        </p:nvSpPr>
        <p:spPr>
          <a:xfrm>
            <a:off x="7848944" y="5392032"/>
            <a:ext cx="4643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/>
              <a:t>https://zhuanlan.zhihu.com/p/472479698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DFF5C25-D9EB-5AEC-7973-3E02CA606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319" y="1582038"/>
            <a:ext cx="3740258" cy="369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498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4CFA-C507-F657-B196-685B9859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>
            <a:extLst>
              <a:ext uri="{FF2B5EF4-FFF2-40B4-BE49-F238E27FC236}">
                <a16:creationId xmlns:a16="http://schemas.microsoft.com/office/drawing/2014/main" id="{BD09C7EC-988C-1084-4E48-432B302F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" y="137999"/>
            <a:ext cx="8999900" cy="1368000"/>
          </a:xfrm>
        </p:spPr>
        <p:txBody>
          <a:bodyPr/>
          <a:lstStyle/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Product Features</a:t>
            </a:r>
            <a:endParaRPr lang="zh-CN"/>
          </a:p>
        </p:txBody>
      </p:sp>
      <p:sp>
        <p:nvSpPr>
          <p:cNvPr id="12" name="Text Placeholder 11" descr="Text">
            <a:extLst>
              <a:ext uri="{FF2B5EF4-FFF2-40B4-BE49-F238E27FC236}">
                <a16:creationId xmlns:a16="http://schemas.microsoft.com/office/drawing/2014/main" id="{C7470864-5322-1CEA-2EF4-A8A866590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480" y="721086"/>
            <a:ext cx="5268460" cy="443143"/>
          </a:xfrm>
        </p:spPr>
        <p:txBody>
          <a:bodyPr/>
          <a:lstStyle/>
          <a:p>
            <a:pPr marL="0" indent="0">
              <a:buNone/>
            </a:pPr>
            <a:r>
              <a:rPr lang="en-GB" sz="4000" b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Design Concept</a:t>
            </a:r>
            <a:endParaRPr lang="en-GB" sz="4000" b="1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Text Placeholder 12" descr="Text">
            <a:extLst>
              <a:ext uri="{FF2B5EF4-FFF2-40B4-BE49-F238E27FC236}">
                <a16:creationId xmlns:a16="http://schemas.microsoft.com/office/drawing/2014/main" id="{8C4D0430-24CC-EFB6-FE90-509F241BA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671" y="1269000"/>
            <a:ext cx="5268460" cy="5047800"/>
          </a:xfrm>
        </p:spPr>
        <p:txBody>
          <a:bodyPr/>
          <a:lstStyle/>
          <a:p>
            <a:endParaRPr lang="en-GB">
              <a:cs typeface="Arial"/>
            </a:endParaRPr>
          </a:p>
          <a:p>
            <a:endParaRPr lang="en-GB">
              <a:solidFill>
                <a:srgbClr val="000000"/>
              </a:solidFill>
              <a:cs typeface="Arial"/>
            </a:endParaRPr>
          </a:p>
        </p:txBody>
      </p:sp>
      <p:pic>
        <p:nvPicPr>
          <p:cNvPr id="5" name="图片 4" descr="图示, 日历&#10;&#10;已自动生成说明">
            <a:extLst>
              <a:ext uri="{FF2B5EF4-FFF2-40B4-BE49-F238E27FC236}">
                <a16:creationId xmlns:a16="http://schemas.microsoft.com/office/drawing/2014/main" id="{F8369AA7-19ED-26A3-A65C-30F39ED3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62" y="1265339"/>
            <a:ext cx="5413802" cy="52221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1EA66B-C18D-0C34-AD60-304E0FCD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0484"/>
            <a:ext cx="5697524" cy="26112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FC50F3-0C9B-05F5-FB89-F77866065034}"/>
              </a:ext>
            </a:extLst>
          </p:cNvPr>
          <p:cNvSpPr txBox="1"/>
          <p:nvPr/>
        </p:nvSpPr>
        <p:spPr>
          <a:xfrm>
            <a:off x="687822" y="1319577"/>
            <a:ext cx="351047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b="1">
                <a:latin typeface="Calibri"/>
                <a:cs typeface="Arial"/>
              </a:rPr>
              <a:t>1.Temperature- </a:t>
            </a:r>
            <a:r>
              <a:rPr lang="zh-CN" altLang="en-US" sz="28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C</a:t>
            </a:r>
            <a:r>
              <a:rPr lang="zh-CN" altLang="en-US" sz="2800" b="1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Arial"/>
              </a:rPr>
              <a:t>o</a:t>
            </a:r>
            <a:r>
              <a:rPr lang="zh-CN" altLang="en-US" sz="28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cs typeface="Arial"/>
              </a:rPr>
              <a:t>l</a:t>
            </a:r>
            <a:r>
              <a:rPr lang="zh-CN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Arial"/>
              </a:rPr>
              <a:t>o</a:t>
            </a:r>
            <a:r>
              <a:rPr lang="zh-CN" altLang="en-US" sz="2800" b="1">
                <a:solidFill>
                  <a:schemeClr val="accent1"/>
                </a:solidFill>
                <a:latin typeface="Calibri"/>
                <a:cs typeface="Arial"/>
              </a:rPr>
              <a:t>u</a:t>
            </a:r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Calibri"/>
                <a:cs typeface="Arial"/>
              </a:rPr>
              <a:t>r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Calibri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E53538-2A56-0180-D8B0-86F76F9490A4}"/>
              </a:ext>
            </a:extLst>
          </p:cNvPr>
          <p:cNvSpPr txBox="1"/>
          <p:nvPr/>
        </p:nvSpPr>
        <p:spPr>
          <a:xfrm>
            <a:off x="687821" y="3835754"/>
            <a:ext cx="394313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b="1">
                <a:latin typeface="Calibri"/>
                <a:cs typeface="Arial"/>
              </a:rPr>
              <a:t>2.Humidity-</a:t>
            </a:r>
            <a:r>
              <a:rPr lang="en-US" altLang="zh-CN" sz="28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W</a:t>
            </a:r>
            <a:r>
              <a:rPr lang="en-US" altLang="zh-CN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a</a:t>
            </a:r>
            <a:r>
              <a:rPr lang="en-US" altLang="zh-CN" sz="28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v</a:t>
            </a:r>
            <a:r>
              <a:rPr lang="en-US" altLang="zh-CN" sz="16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e</a:t>
            </a:r>
            <a:r>
              <a:rPr lang="en-US" altLang="zh-CN" sz="28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 H</a:t>
            </a:r>
            <a:r>
              <a:rPr lang="en-US" altLang="zh-CN" sz="16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e</a:t>
            </a:r>
            <a:r>
              <a:rPr lang="en-US" altLang="zh-CN" sz="28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i</a:t>
            </a:r>
            <a:r>
              <a:rPr lang="en-US" altLang="zh-CN" sz="14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g</a:t>
            </a:r>
            <a:r>
              <a:rPr lang="en-US" altLang="zh-CN" sz="28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h</a:t>
            </a:r>
            <a:r>
              <a:rPr lang="en-US" altLang="zh-CN" sz="14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Arial"/>
              </a:rPr>
              <a:t>t</a:t>
            </a:r>
            <a:endParaRPr lang="zh-CN" altLang="en-US" sz="1400" b="1">
              <a:solidFill>
                <a:schemeClr val="tx2">
                  <a:lumMod val="90000"/>
                  <a:lumOff val="10000"/>
                </a:schemeClr>
              </a:solidFill>
              <a:latin typeface="Calibri"/>
              <a:cs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BE48A2-83E4-117F-5358-A0766E61D430}"/>
              </a:ext>
            </a:extLst>
          </p:cNvPr>
          <p:cNvSpPr txBox="1"/>
          <p:nvPr/>
        </p:nvSpPr>
        <p:spPr>
          <a:xfrm>
            <a:off x="6408065" y="1321743"/>
            <a:ext cx="36783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b="1">
                <a:latin typeface="Calibri"/>
                <a:cs typeface="Arial"/>
              </a:rPr>
              <a:t>3.CO2 Level- Frequency</a:t>
            </a:r>
            <a:endParaRPr lang="zh-CN" altLang="en-US" sz="2800" b="1">
              <a:latin typeface="Calibri"/>
              <a:cs typeface="Arial" panose="020B0604020202020204" pitchFamily="34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7CF5D8E-01B2-CCFF-FE34-E0F3D04CB091}"/>
              </a:ext>
            </a:extLst>
          </p:cNvPr>
          <p:cNvGrpSpPr/>
          <p:nvPr/>
        </p:nvGrpSpPr>
        <p:grpSpPr>
          <a:xfrm>
            <a:off x="9967165" y="2796067"/>
            <a:ext cx="640903" cy="138761"/>
            <a:chOff x="7694080" y="2821898"/>
            <a:chExt cx="640903" cy="138761"/>
          </a:xfrm>
        </p:grpSpPr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E3731520-E7F6-18FF-E88B-DF1EC5C9B001}"/>
                </a:ext>
              </a:extLst>
            </p:cNvPr>
            <p:cNvSpPr/>
            <p:nvPr/>
          </p:nvSpPr>
          <p:spPr>
            <a:xfrm>
              <a:off x="7694080" y="2821898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流程图: 接点 28">
              <a:extLst>
                <a:ext uri="{FF2B5EF4-FFF2-40B4-BE49-F238E27FC236}">
                  <a16:creationId xmlns:a16="http://schemas.microsoft.com/office/drawing/2014/main" id="{E3731520-E7F6-18FF-E88B-DF1EC5C9B001}"/>
                </a:ext>
              </a:extLst>
            </p:cNvPr>
            <p:cNvSpPr/>
            <p:nvPr/>
          </p:nvSpPr>
          <p:spPr>
            <a:xfrm>
              <a:off x="8191497" y="2822860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08CEF4F-DF52-36CE-4BA6-3DA6FC95B174}"/>
              </a:ext>
            </a:extLst>
          </p:cNvPr>
          <p:cNvGrpSpPr/>
          <p:nvPr/>
        </p:nvGrpSpPr>
        <p:grpSpPr>
          <a:xfrm>
            <a:off x="9677568" y="2982718"/>
            <a:ext cx="1185462" cy="335036"/>
            <a:chOff x="7404483" y="3008549"/>
            <a:chExt cx="1185462" cy="335036"/>
          </a:xfrm>
        </p:grpSpPr>
        <p:sp>
          <p:nvSpPr>
            <p:cNvPr id="20" name="流程图: 接点 19">
              <a:extLst>
                <a:ext uri="{FF2B5EF4-FFF2-40B4-BE49-F238E27FC236}">
                  <a16:creationId xmlns:a16="http://schemas.microsoft.com/office/drawing/2014/main" id="{AC094C33-6C8E-2B9D-23F0-85AFEB3973D1}"/>
                </a:ext>
              </a:extLst>
            </p:cNvPr>
            <p:cNvSpPr/>
            <p:nvPr/>
          </p:nvSpPr>
          <p:spPr>
            <a:xfrm>
              <a:off x="7404484" y="3009514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接点 20">
              <a:extLst>
                <a:ext uri="{FF2B5EF4-FFF2-40B4-BE49-F238E27FC236}">
                  <a16:creationId xmlns:a16="http://schemas.microsoft.com/office/drawing/2014/main" id="{CDB6CC7E-65D3-C546-3387-951EBE0692A8}"/>
                </a:ext>
              </a:extLst>
            </p:cNvPr>
            <p:cNvSpPr/>
            <p:nvPr/>
          </p:nvSpPr>
          <p:spPr>
            <a:xfrm>
              <a:off x="7404483" y="3205786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接点 21">
              <a:extLst>
                <a:ext uri="{FF2B5EF4-FFF2-40B4-BE49-F238E27FC236}">
                  <a16:creationId xmlns:a16="http://schemas.microsoft.com/office/drawing/2014/main" id="{CC156EED-B221-DFFC-AF2A-AAD7EFC90B4E}"/>
                </a:ext>
              </a:extLst>
            </p:cNvPr>
            <p:cNvSpPr/>
            <p:nvPr/>
          </p:nvSpPr>
          <p:spPr>
            <a:xfrm>
              <a:off x="7696967" y="3205785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接点 22">
              <a:extLst>
                <a:ext uri="{FF2B5EF4-FFF2-40B4-BE49-F238E27FC236}">
                  <a16:creationId xmlns:a16="http://schemas.microsoft.com/office/drawing/2014/main" id="{57047643-BAAE-FDCA-8D92-4D524F395998}"/>
                </a:ext>
              </a:extLst>
            </p:cNvPr>
            <p:cNvSpPr/>
            <p:nvPr/>
          </p:nvSpPr>
          <p:spPr>
            <a:xfrm>
              <a:off x="7954815" y="3205784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F42993F9-F3F3-78CF-ADFF-C4460F076CB5}"/>
                </a:ext>
              </a:extLst>
            </p:cNvPr>
            <p:cNvSpPr/>
            <p:nvPr/>
          </p:nvSpPr>
          <p:spPr>
            <a:xfrm>
              <a:off x="8189572" y="3205783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E3731520-E7F6-18FF-E88B-DF1EC5C9B001}"/>
                </a:ext>
              </a:extLst>
            </p:cNvPr>
            <p:cNvSpPr/>
            <p:nvPr/>
          </p:nvSpPr>
          <p:spPr>
            <a:xfrm>
              <a:off x="7696967" y="3009511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流程图: 接点 25">
              <a:extLst>
                <a:ext uri="{FF2B5EF4-FFF2-40B4-BE49-F238E27FC236}">
                  <a16:creationId xmlns:a16="http://schemas.microsoft.com/office/drawing/2014/main" id="{E3731520-E7F6-18FF-E88B-DF1EC5C9B001}"/>
                </a:ext>
              </a:extLst>
            </p:cNvPr>
            <p:cNvSpPr/>
            <p:nvPr/>
          </p:nvSpPr>
          <p:spPr>
            <a:xfrm>
              <a:off x="7955296" y="3009992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流程图: 接点 27">
              <a:extLst>
                <a:ext uri="{FF2B5EF4-FFF2-40B4-BE49-F238E27FC236}">
                  <a16:creationId xmlns:a16="http://schemas.microsoft.com/office/drawing/2014/main" id="{E3731520-E7F6-18FF-E88B-DF1EC5C9B001}"/>
                </a:ext>
              </a:extLst>
            </p:cNvPr>
            <p:cNvSpPr/>
            <p:nvPr/>
          </p:nvSpPr>
          <p:spPr>
            <a:xfrm>
              <a:off x="8191016" y="3010954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流程图: 接点 29">
              <a:extLst>
                <a:ext uri="{FF2B5EF4-FFF2-40B4-BE49-F238E27FC236}">
                  <a16:creationId xmlns:a16="http://schemas.microsoft.com/office/drawing/2014/main" id="{E3731520-E7F6-18FF-E88B-DF1EC5C9B001}"/>
                </a:ext>
              </a:extLst>
            </p:cNvPr>
            <p:cNvSpPr/>
            <p:nvPr/>
          </p:nvSpPr>
          <p:spPr>
            <a:xfrm>
              <a:off x="8445978" y="3204341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流程图: 接点 30">
              <a:extLst>
                <a:ext uri="{FF2B5EF4-FFF2-40B4-BE49-F238E27FC236}">
                  <a16:creationId xmlns:a16="http://schemas.microsoft.com/office/drawing/2014/main" id="{E3731520-E7F6-18FF-E88B-DF1EC5C9B001}"/>
                </a:ext>
              </a:extLst>
            </p:cNvPr>
            <p:cNvSpPr/>
            <p:nvPr/>
          </p:nvSpPr>
          <p:spPr>
            <a:xfrm>
              <a:off x="8446459" y="3008549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113BE87-BFB8-3E7F-3BEC-D7DBA091A224}"/>
              </a:ext>
            </a:extLst>
          </p:cNvPr>
          <p:cNvGrpSpPr/>
          <p:nvPr/>
        </p:nvGrpSpPr>
        <p:grpSpPr>
          <a:xfrm>
            <a:off x="9676122" y="2796066"/>
            <a:ext cx="1185946" cy="137800"/>
            <a:chOff x="7403037" y="2821897"/>
            <a:chExt cx="1185946" cy="137800"/>
          </a:xfrm>
        </p:grpSpPr>
        <p:sp>
          <p:nvSpPr>
            <p:cNvPr id="34" name="流程图: 接点 33">
              <a:extLst>
                <a:ext uri="{FF2B5EF4-FFF2-40B4-BE49-F238E27FC236}">
                  <a16:creationId xmlns:a16="http://schemas.microsoft.com/office/drawing/2014/main" id="{B5F5538F-79CC-DB97-B938-8C0C7B194528}"/>
                </a:ext>
              </a:extLst>
            </p:cNvPr>
            <p:cNvSpPr/>
            <p:nvPr/>
          </p:nvSpPr>
          <p:spPr>
            <a:xfrm>
              <a:off x="7403037" y="2821897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34C90E7-E0F0-00FE-B5E0-496A0FE91BF8}"/>
                </a:ext>
              </a:extLst>
            </p:cNvPr>
            <p:cNvSpPr/>
            <p:nvPr/>
          </p:nvSpPr>
          <p:spPr>
            <a:xfrm>
              <a:off x="7953372" y="2821898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B34C90E7-E0F0-00FE-B5E0-496A0FE91BF8}"/>
                </a:ext>
              </a:extLst>
            </p:cNvPr>
            <p:cNvSpPr/>
            <p:nvPr/>
          </p:nvSpPr>
          <p:spPr>
            <a:xfrm>
              <a:off x="8445497" y="2821898"/>
              <a:ext cx="143486" cy="137799"/>
            </a:xfrm>
            <a:prstGeom prst="flowChartConnector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4A17B17-8B44-A787-F78C-C408B73C93AC}"/>
              </a:ext>
            </a:extLst>
          </p:cNvPr>
          <p:cNvSpPr txBox="1"/>
          <p:nvPr/>
        </p:nvSpPr>
        <p:spPr>
          <a:xfrm>
            <a:off x="7985501" y="3955942"/>
            <a:ext cx="19166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>
                <a:solidFill>
                  <a:srgbClr val="374151"/>
                </a:solidFill>
                <a:latin typeface="Calibri"/>
                <a:cs typeface="Calibri"/>
              </a:rPr>
              <a:t>once </a:t>
            </a:r>
            <a:r>
              <a:rPr lang="en-US" altLang="zh-CN" sz="2000">
                <a:solidFill>
                  <a:srgbClr val="374151"/>
                </a:solidFill>
                <a:latin typeface="Calibri"/>
                <a:cs typeface="Calibri"/>
              </a:rPr>
              <a:t>per second</a:t>
            </a:r>
            <a:endParaRPr lang="en-US" altLang="zh-CN" sz="2000">
              <a:latin typeface="Calibri"/>
              <a:cs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F05024-F56E-B349-C45A-2C6C6D347A21}"/>
              </a:ext>
            </a:extLst>
          </p:cNvPr>
          <p:cNvSpPr txBox="1"/>
          <p:nvPr/>
        </p:nvSpPr>
        <p:spPr>
          <a:xfrm>
            <a:off x="7527010" y="4569418"/>
            <a:ext cx="29433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>
                <a:solidFill>
                  <a:srgbClr val="374151"/>
                </a:solidFill>
                <a:latin typeface="Calibri"/>
                <a:cs typeface="Calibri"/>
              </a:rPr>
              <a:t>twice </a:t>
            </a:r>
            <a:r>
              <a:rPr lang="en-US" altLang="zh-CN" sz="2000">
                <a:solidFill>
                  <a:srgbClr val="374151"/>
                </a:solidFill>
                <a:latin typeface="Calibri"/>
                <a:cs typeface="Calibri"/>
              </a:rPr>
              <a:t>per second or </a:t>
            </a:r>
            <a:r>
              <a:rPr lang="en-US" altLang="zh-CN" sz="2000" b="1">
                <a:solidFill>
                  <a:srgbClr val="374151"/>
                </a:solidFill>
                <a:latin typeface="Calibri"/>
                <a:cs typeface="Calibri"/>
              </a:rPr>
              <a:t>more</a:t>
            </a:r>
            <a:endParaRPr lang="en-US" altLang="zh-CN" sz="2000" b="1">
              <a:latin typeface="Calibri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3D298A-7A9B-D98D-4BA8-21A2D9D78013}"/>
              </a:ext>
            </a:extLst>
          </p:cNvPr>
          <p:cNvSpPr txBox="1"/>
          <p:nvPr/>
        </p:nvSpPr>
        <p:spPr>
          <a:xfrm>
            <a:off x="7888638" y="4969790"/>
            <a:ext cx="22136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>
                <a:solidFill>
                  <a:srgbClr val="374151"/>
                </a:solidFill>
                <a:latin typeface="Calibri"/>
                <a:cs typeface="Calibri"/>
              </a:rPr>
              <a:t>Faster wave motion</a:t>
            </a:r>
            <a:endParaRPr lang="en-US" altLang="zh-CN">
              <a:latin typeface="Calibri"/>
              <a:cs typeface="Calibri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2BB21038-3730-52D7-1F33-C706D0A1D57C}"/>
              </a:ext>
            </a:extLst>
          </p:cNvPr>
          <p:cNvSpPr/>
          <p:nvPr/>
        </p:nvSpPr>
        <p:spPr>
          <a:xfrm>
            <a:off x="8872779" y="4326609"/>
            <a:ext cx="245389" cy="284135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982448-C2CD-86C0-4EDE-B177379D33E0}"/>
              </a:ext>
            </a:extLst>
          </p:cNvPr>
          <p:cNvSpPr txBox="1"/>
          <p:nvPr/>
        </p:nvSpPr>
        <p:spPr>
          <a:xfrm>
            <a:off x="7794355" y="5605219"/>
            <a:ext cx="28336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4000" b="1">
                <a:solidFill>
                  <a:schemeClr val="tx2"/>
                </a:solidFill>
                <a:latin typeface="MV Boli"/>
                <a:cs typeface="Arial"/>
              </a:rPr>
              <a:t>interesting</a:t>
            </a:r>
            <a:endParaRPr lang="zh-CN" altLang="en-US" sz="4000" b="1">
              <a:solidFill>
                <a:schemeClr val="tx2"/>
              </a:solidFill>
              <a:latin typeface="MV Boli"/>
              <a:cs typeface="Calibri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38931B-D8A4-6128-330C-6DF8FF437B39}"/>
              </a:ext>
            </a:extLst>
          </p:cNvPr>
          <p:cNvGrpSpPr/>
          <p:nvPr/>
        </p:nvGrpSpPr>
        <p:grpSpPr>
          <a:xfrm>
            <a:off x="3564609" y="1898541"/>
            <a:ext cx="1704813" cy="1678983"/>
            <a:chOff x="3564609" y="1898541"/>
            <a:chExt cx="1704813" cy="167898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D056E95-E6AF-5627-B205-4C6B73AAC353}"/>
                </a:ext>
              </a:extLst>
            </p:cNvPr>
            <p:cNvSpPr/>
            <p:nvPr/>
          </p:nvSpPr>
          <p:spPr>
            <a:xfrm>
              <a:off x="3564609" y="1898541"/>
              <a:ext cx="1704813" cy="167898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7623B10-ECA9-2B1D-C571-A20C7D7CF1C6}"/>
                </a:ext>
              </a:extLst>
            </p:cNvPr>
            <p:cNvSpPr txBox="1"/>
            <p:nvPr/>
          </p:nvSpPr>
          <p:spPr>
            <a:xfrm>
              <a:off x="4055390" y="2227881"/>
              <a:ext cx="702589" cy="13234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CN" altLang="en-US" sz="8000" b="1">
                  <a:latin typeface="Arial"/>
                  <a:cs typeface="Arial"/>
                </a:rPr>
                <a:t>？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DF16249-E576-1F3E-9885-BFC161E0573F}"/>
              </a:ext>
            </a:extLst>
          </p:cNvPr>
          <p:cNvGrpSpPr/>
          <p:nvPr/>
        </p:nvGrpSpPr>
        <p:grpSpPr>
          <a:xfrm>
            <a:off x="3564608" y="4468676"/>
            <a:ext cx="1704813" cy="1678983"/>
            <a:chOff x="3564609" y="1898541"/>
            <a:chExt cx="1704813" cy="1678983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1FE08FF-B585-52FD-3A12-9D1D926D6935}"/>
                </a:ext>
              </a:extLst>
            </p:cNvPr>
            <p:cNvSpPr/>
            <p:nvPr/>
          </p:nvSpPr>
          <p:spPr>
            <a:xfrm>
              <a:off x="3564609" y="1898541"/>
              <a:ext cx="1704813" cy="167898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2003A23-195F-9391-1B59-D2C904CE0C8F}"/>
                </a:ext>
              </a:extLst>
            </p:cNvPr>
            <p:cNvSpPr txBox="1"/>
            <p:nvPr/>
          </p:nvSpPr>
          <p:spPr>
            <a:xfrm>
              <a:off x="4055390" y="2227881"/>
              <a:ext cx="702589" cy="13234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CN" altLang="en-US" sz="8000" b="1">
                  <a:latin typeface="Arial"/>
                  <a:cs typeface="Arial"/>
                </a:rPr>
                <a:t>？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877A333-62D1-DB1F-8E44-05F69DA9B45C}"/>
              </a:ext>
            </a:extLst>
          </p:cNvPr>
          <p:cNvGrpSpPr/>
          <p:nvPr/>
        </p:nvGrpSpPr>
        <p:grpSpPr>
          <a:xfrm>
            <a:off x="9673524" y="1898541"/>
            <a:ext cx="1704813" cy="1678983"/>
            <a:chOff x="3564609" y="1898541"/>
            <a:chExt cx="1704813" cy="1678983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5819C561-983E-65F1-A41D-523C38BC6E95}"/>
                </a:ext>
              </a:extLst>
            </p:cNvPr>
            <p:cNvSpPr/>
            <p:nvPr/>
          </p:nvSpPr>
          <p:spPr>
            <a:xfrm>
              <a:off x="3564609" y="1898541"/>
              <a:ext cx="1704813" cy="167898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" name="文本框 3">
              <a:extLst>
                <a:ext uri="{FF2B5EF4-FFF2-40B4-BE49-F238E27FC236}">
                  <a16:creationId xmlns:a16="http://schemas.microsoft.com/office/drawing/2014/main" id="{856EED22-2631-9A13-BF65-2FA4A681765D}"/>
                </a:ext>
              </a:extLst>
            </p:cNvPr>
            <p:cNvSpPr txBox="1"/>
            <p:nvPr/>
          </p:nvSpPr>
          <p:spPr>
            <a:xfrm>
              <a:off x="4055390" y="2227881"/>
              <a:ext cx="702589" cy="132343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8000" b="1">
                  <a:latin typeface="Arial"/>
                  <a:cs typeface="Arial"/>
                </a:rPr>
                <a:t>？</a:t>
              </a:r>
              <a:endParaRPr lang="zh-CN" altLang="en-US" sz="8000" b="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93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AD87F-90B6-C7B0-7321-29E9FF874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>
            <a:extLst>
              <a:ext uri="{FF2B5EF4-FFF2-40B4-BE49-F238E27FC236}">
                <a16:creationId xmlns:a16="http://schemas.microsoft.com/office/drawing/2014/main" id="{4624E433-7FDB-B3EE-65EC-91E7AA0D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" y="137999"/>
            <a:ext cx="7839001" cy="1368000"/>
          </a:xfrm>
        </p:spPr>
        <p:txBody>
          <a:bodyPr/>
          <a:lstStyle/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Technical Implementation</a:t>
            </a:r>
            <a:endParaRPr lang="zh-CN"/>
          </a:p>
        </p:txBody>
      </p:sp>
      <p:sp>
        <p:nvSpPr>
          <p:cNvPr id="12" name="Text Placeholder 11" descr="Text">
            <a:extLst>
              <a:ext uri="{FF2B5EF4-FFF2-40B4-BE49-F238E27FC236}">
                <a16:creationId xmlns:a16="http://schemas.microsoft.com/office/drawing/2014/main" id="{14C92F6C-A0EF-0759-4F29-B9821E537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077" y="802229"/>
            <a:ext cx="7954410" cy="443143"/>
          </a:xfrm>
        </p:spPr>
        <p:txBody>
          <a:bodyPr/>
          <a:lstStyle/>
          <a:p>
            <a:pPr marL="0" indent="0">
              <a:buNone/>
            </a:pPr>
            <a:r>
              <a:rPr lang="en-GB" sz="4000" b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Hardware and Software Components</a:t>
            </a:r>
            <a:endParaRPr lang="en-GB" sz="4000" b="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13" name="Text Placeholder 12" descr="Text">
            <a:extLst>
              <a:ext uri="{FF2B5EF4-FFF2-40B4-BE49-F238E27FC236}">
                <a16:creationId xmlns:a16="http://schemas.microsoft.com/office/drawing/2014/main" id="{4543FAC9-697C-EC75-E20F-8986F0F8D6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148" y="1501446"/>
            <a:ext cx="5268460" cy="507776"/>
          </a:xfrm>
        </p:spPr>
        <p:txBody>
          <a:bodyPr/>
          <a:lstStyle/>
          <a:p>
            <a:pPr marL="0" indent="0">
              <a:buNone/>
            </a:pPr>
            <a:r>
              <a:rPr lang="en-GB" sz="4000" b="1">
                <a:latin typeface="Calibri"/>
                <a:cs typeface="Arial"/>
              </a:rPr>
              <a:t>Control</a:t>
            </a:r>
            <a:r>
              <a:rPr lang="en-GB" sz="4000" b="1">
                <a:latin typeface="Calibri"/>
                <a:ea typeface="+mn-lt"/>
                <a:cs typeface="+mn-lt"/>
              </a:rPr>
              <a:t> System</a:t>
            </a:r>
            <a:endParaRPr lang="en-GB" sz="4000">
              <a:latin typeface="Calibri"/>
              <a:cs typeface="Calibri"/>
            </a:endParaRPr>
          </a:p>
        </p:txBody>
      </p:sp>
      <p:sp>
        <p:nvSpPr>
          <p:cNvPr id="7" name="Text Placeholder 12" descr="Text">
            <a:extLst>
              <a:ext uri="{FF2B5EF4-FFF2-40B4-BE49-F238E27FC236}">
                <a16:creationId xmlns:a16="http://schemas.microsoft.com/office/drawing/2014/main" id="{AA51BFE8-9D21-6504-455C-5484D2915343}"/>
              </a:ext>
            </a:extLst>
          </p:cNvPr>
          <p:cNvSpPr txBox="1">
            <a:spLocks/>
          </p:cNvSpPr>
          <p:nvPr/>
        </p:nvSpPr>
        <p:spPr bwMode="auto">
          <a:xfrm>
            <a:off x="451942" y="2216081"/>
            <a:ext cx="5340057" cy="450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222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b="1">
                <a:latin typeface="Calibri"/>
                <a:ea typeface="+mn-lt"/>
                <a:cs typeface="+mn-lt"/>
              </a:rPr>
              <a:t>Arduino Uno</a:t>
            </a:r>
            <a:endParaRPr lang="en-GB" altLang="zh-CN" sz="3200" b="1">
              <a:latin typeface="Calibri"/>
              <a:ea typeface="+mn-lt"/>
              <a:cs typeface="+mn-lt"/>
            </a:endParaRPr>
          </a:p>
          <a:p>
            <a:pPr marL="342900" indent="-342900"/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Microcontroller board, based on </a:t>
            </a:r>
            <a:r>
              <a:rPr lang="en-GB" sz="3200" b="1">
                <a:latin typeface="Calibri"/>
                <a:ea typeface="+mn-lt"/>
                <a:cs typeface="+mn-lt"/>
              </a:rPr>
              <a:t>ATmega328P</a:t>
            </a:r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.</a:t>
            </a:r>
            <a:endParaRPr lang="en-GB" sz="32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Arial"/>
            </a:endParaRPr>
          </a:p>
          <a:p>
            <a:pPr marL="342900" indent="-342900"/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Provides 14 digital I/O pins and 6 </a:t>
            </a:r>
            <a:r>
              <a:rPr lang="en-GB" sz="320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analog</a:t>
            </a:r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 input pins.</a:t>
            </a:r>
            <a:endParaRPr lang="en-GB" sz="32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Arial"/>
            </a:endParaRPr>
          </a:p>
        </p:txBody>
      </p:sp>
      <p:sp>
        <p:nvSpPr>
          <p:cNvPr id="8" name="Text Placeholder 12" descr="Text">
            <a:extLst>
              <a:ext uri="{FF2B5EF4-FFF2-40B4-BE49-F238E27FC236}">
                <a16:creationId xmlns:a16="http://schemas.microsoft.com/office/drawing/2014/main" id="{9278C38E-32EF-2219-9C85-B892D00FE89F}"/>
              </a:ext>
            </a:extLst>
          </p:cNvPr>
          <p:cNvSpPr txBox="1">
            <a:spLocks/>
          </p:cNvSpPr>
          <p:nvPr/>
        </p:nvSpPr>
        <p:spPr bwMode="auto">
          <a:xfrm>
            <a:off x="6353396" y="1648417"/>
            <a:ext cx="5268460" cy="450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222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b="1">
                <a:latin typeface="Calibri"/>
                <a:ea typeface="+mn-lt"/>
                <a:cs typeface="+mn-lt"/>
              </a:rPr>
              <a:t>74HC595 shift register</a:t>
            </a:r>
            <a:endParaRPr lang="zh-CN" altLang="en-US" sz="3200" b="1">
              <a:latin typeface="Calibri"/>
              <a:cs typeface="Calibri"/>
            </a:endParaRPr>
          </a:p>
          <a:p>
            <a:pPr marL="457200" indent="-457200"/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An integrated circuit that converts serial input to </a:t>
            </a:r>
            <a:r>
              <a:rPr lang="en-GB" sz="3200" b="1">
                <a:latin typeface="Calibri"/>
                <a:ea typeface="+mn-lt"/>
                <a:cs typeface="+mn-lt"/>
              </a:rPr>
              <a:t>parallel </a:t>
            </a:r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output.</a:t>
            </a:r>
          </a:p>
          <a:p>
            <a:pPr marL="457200" indent="-457200"/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Each IC provides 8 additional output pins.</a:t>
            </a:r>
          </a:p>
          <a:p>
            <a:pPr marL="457200" indent="-457200"/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Expand the I/O capabilities of Arduino to effectively </a:t>
            </a:r>
            <a:r>
              <a:rPr lang="en-GB" sz="3200" b="1">
                <a:latin typeface="Calibri"/>
                <a:ea typeface="+mn-lt"/>
                <a:cs typeface="+mn-lt"/>
              </a:rPr>
              <a:t>control many LEDs</a:t>
            </a:r>
            <a:r>
              <a:rPr lang="en-GB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02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23F74E-B317-56D8-4BFD-17D7C6120F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1127" y="2105154"/>
            <a:ext cx="5399088" cy="3600000"/>
          </a:xfrm>
        </p:spPr>
        <p:txBody>
          <a:bodyPr/>
          <a:lstStyle/>
          <a:p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The LEDs used in this cube are RGB LEDs with a common anode.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+mn-lt"/>
              <a:cs typeface="Calibri"/>
            </a:endParaRPr>
          </a:p>
          <a:p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This LED needs to be adapted for further operation by </a:t>
            </a:r>
            <a:r>
              <a:rPr lang="zh-CN" sz="3200" b="1">
                <a:latin typeface="Calibri"/>
                <a:ea typeface="+mn-lt"/>
                <a:cs typeface="+mn-lt"/>
              </a:rPr>
              <a:t>bending </a:t>
            </a: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the legs.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 Placeholder 12" descr="Text">
            <a:extLst>
              <a:ext uri="{FF2B5EF4-FFF2-40B4-BE49-F238E27FC236}">
                <a16:creationId xmlns:a16="http://schemas.microsoft.com/office/drawing/2014/main" id="{4F8D6830-14C6-FE47-220F-E8A4CCF05A83}"/>
              </a:ext>
            </a:extLst>
          </p:cNvPr>
          <p:cNvSpPr txBox="1">
            <a:spLocks/>
          </p:cNvSpPr>
          <p:nvPr/>
        </p:nvSpPr>
        <p:spPr bwMode="auto">
          <a:xfrm>
            <a:off x="5405172" y="1330434"/>
            <a:ext cx="5268460" cy="50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222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>
                <a:latin typeface="Calibri"/>
                <a:ea typeface="+mn-lt"/>
                <a:cs typeface="+mn-lt"/>
              </a:rPr>
              <a:t>LEDs </a:t>
            </a:r>
            <a:endParaRPr lang="en-GB" sz="4000">
              <a:latin typeface="Calibri"/>
              <a:cs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85DF1E-E4C9-2FD6-5A3D-EA2B5A0D5F22}"/>
              </a:ext>
            </a:extLst>
          </p:cNvPr>
          <p:cNvSpPr txBox="1"/>
          <p:nvPr/>
        </p:nvSpPr>
        <p:spPr>
          <a:xfrm>
            <a:off x="4453098" y="5953372"/>
            <a:ext cx="5423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baseline="30000">
                <a:latin typeface="Arial"/>
                <a:cs typeface="Arial"/>
              </a:rPr>
              <a:t>[5]</a:t>
            </a:r>
            <a:endParaRPr lang="zh-CN" altLang="en-US" baseline="30000"/>
          </a:p>
        </p:txBody>
      </p:sp>
      <p:pic>
        <p:nvPicPr>
          <p:cNvPr id="9" name="图片 8" descr="图片包含 文本&#10;&#10;已自动生成说明">
            <a:extLst>
              <a:ext uri="{FF2B5EF4-FFF2-40B4-BE49-F238E27FC236}">
                <a16:creationId xmlns:a16="http://schemas.microsoft.com/office/drawing/2014/main" id="{4B1A4C10-7446-1612-00C7-53C8C48F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89" y="822897"/>
            <a:ext cx="3966349" cy="5405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0" descr="Heading">
            <a:extLst>
              <a:ext uri="{FF2B5EF4-FFF2-40B4-BE49-F238E27FC236}">
                <a16:creationId xmlns:a16="http://schemas.microsoft.com/office/drawing/2014/main" id="{FE2339DC-9148-C754-8DDA-E691AB5F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" y="137999"/>
            <a:ext cx="8999900" cy="416779"/>
          </a:xfrm>
        </p:spPr>
        <p:txBody>
          <a:bodyPr/>
          <a:lstStyle/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Technical Implementation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3628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B4346A-D95C-D8D3-0DFD-F302B9D72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14" y="1629543"/>
            <a:ext cx="5975914" cy="44952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>
                <a:latin typeface="Calibri"/>
                <a:cs typeface="Calibri"/>
              </a:rPr>
              <a:t>LED</a:t>
            </a:r>
            <a:r>
              <a:rPr lang="zh-CN" altLang="en-US" sz="2800" b="1">
                <a:latin typeface="Calibri"/>
                <a:cs typeface="Calibri"/>
              </a:rPr>
              <a:t> </a:t>
            </a:r>
            <a:r>
              <a:rPr lang="en-US" altLang="zh-CN" sz="2800" b="1">
                <a:latin typeface="Calibri"/>
                <a:cs typeface="Calibri"/>
              </a:rPr>
              <a:t>Circuit</a:t>
            </a:r>
            <a:r>
              <a:rPr lang="zh-CN" altLang="en-US" sz="2800" b="1">
                <a:latin typeface="Calibri"/>
                <a:cs typeface="Calibri"/>
              </a:rPr>
              <a:t> </a:t>
            </a:r>
            <a:r>
              <a:rPr lang="en-US" altLang="zh-CN" sz="2800" b="1">
                <a:latin typeface="Calibri"/>
                <a:cs typeface="Calibri"/>
              </a:rPr>
              <a:t>Protection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+mn-lt"/>
              <a:cs typeface="Calibri"/>
            </a:endParaRPr>
          </a:p>
          <a:p>
            <a:r>
              <a:rPr lang="en-US" altLang="zh-CN" sz="2800" b="1">
                <a:latin typeface="Calibri"/>
                <a:ea typeface="+mn-lt"/>
                <a:cs typeface="+mn-lt"/>
              </a:rPr>
              <a:t>LED</a:t>
            </a:r>
            <a:r>
              <a:rPr lang="zh-CN" altLang="en-US" sz="2800" b="1">
                <a:latin typeface="Calibri"/>
                <a:ea typeface="+mn-lt"/>
                <a:cs typeface="+mn-lt"/>
              </a:rPr>
              <a:t> </a:t>
            </a:r>
            <a:r>
              <a:rPr lang="en-US" altLang="zh-CN" sz="2800" b="1" err="1">
                <a:latin typeface="Calibri"/>
                <a:ea typeface="+mn-lt"/>
                <a:cs typeface="+mn-lt"/>
              </a:rPr>
              <a:t>Sp</a:t>
            </a:r>
            <a:r>
              <a:rPr lang="zh-CN" sz="2800" b="1">
                <a:latin typeface="Calibri"/>
                <a:ea typeface="+mn-lt"/>
                <a:cs typeface="+mn-lt"/>
              </a:rPr>
              <a:t>e</a:t>
            </a:r>
            <a:r>
              <a:rPr lang="en-US" altLang="zh-CN" sz="2800" b="1">
                <a:latin typeface="Calibri"/>
                <a:ea typeface="+mn-lt"/>
                <a:cs typeface="+mn-lt"/>
              </a:rPr>
              <a:t>cs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F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orward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V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oltage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-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2V,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Id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eal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Curr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e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n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t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-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20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mA</a:t>
            </a:r>
            <a:endParaRPr lang="zh-CN" altLang="en-US" sz="2800">
              <a:latin typeface="Calibri"/>
              <a:cs typeface="Calibri"/>
            </a:endParaRPr>
          </a:p>
          <a:p>
            <a:r>
              <a:rPr lang="zh-CN" sz="2800" b="1">
                <a:latin typeface="Calibri"/>
                <a:ea typeface="+mn-lt"/>
                <a:cs typeface="+mn-lt"/>
              </a:rPr>
              <a:t>Arduino Uno </a:t>
            </a:r>
            <a:r>
              <a:rPr lang="en-US" altLang="zh-CN" sz="2800" b="1">
                <a:latin typeface="Calibri"/>
                <a:ea typeface="+mn-lt"/>
                <a:cs typeface="+mn-lt"/>
              </a:rPr>
              <a:t>Spec</a:t>
            </a:r>
            <a:r>
              <a:rPr lang="zh-CN" sz="2800" b="1">
                <a:latin typeface="Calibri"/>
                <a:ea typeface="+mn-lt"/>
                <a:cs typeface="+mn-lt"/>
              </a:rPr>
              <a:t>s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O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perating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Vol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ta</a:t>
            </a:r>
            <a:r>
              <a:rPr lang="en-US" altLang="zh-CN" sz="2800" err="1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ge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-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5V,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I/O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P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in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C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ur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re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nt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-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20-40 mA,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T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otal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Board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C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urrent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-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M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ax 200 mA</a:t>
            </a:r>
            <a:endParaRPr lang="zh-CN" altLang="en-US" sz="2800">
              <a:solidFill>
                <a:srgbClr val="374151"/>
              </a:solidFill>
              <a:latin typeface="Calibri"/>
              <a:ea typeface="+mn-lt"/>
              <a:cs typeface="+mn-lt"/>
            </a:endParaRPr>
          </a:p>
          <a:p>
            <a:r>
              <a:rPr lang="en-US" altLang="zh-CN" sz="2800" b="1">
                <a:latin typeface="Calibri"/>
                <a:ea typeface="+mn-lt"/>
                <a:cs typeface="+mn-lt"/>
              </a:rPr>
              <a:t>R</a:t>
            </a:r>
            <a:r>
              <a:rPr lang="zh-CN" sz="2800" b="1">
                <a:latin typeface="Calibri"/>
                <a:ea typeface="+mn-lt"/>
                <a:cs typeface="+mn-lt"/>
              </a:rPr>
              <a:t>e</a:t>
            </a:r>
            <a:r>
              <a:rPr lang="en-US" altLang="zh-CN" sz="2800" b="1">
                <a:latin typeface="Calibri"/>
                <a:ea typeface="+mn-lt"/>
                <a:cs typeface="+mn-lt"/>
              </a:rPr>
              <a:t>qui</a:t>
            </a:r>
            <a:r>
              <a:rPr lang="zh-CN" sz="2800" b="1">
                <a:latin typeface="Calibri"/>
                <a:ea typeface="+mn-lt"/>
                <a:cs typeface="+mn-lt"/>
              </a:rPr>
              <a:t>re</a:t>
            </a:r>
            <a:r>
              <a:rPr lang="en-US" altLang="zh-CN" sz="2800" b="1">
                <a:latin typeface="Calibri"/>
                <a:ea typeface="+mn-lt"/>
                <a:cs typeface="+mn-lt"/>
              </a:rPr>
              <a:t>d</a:t>
            </a:r>
            <a:r>
              <a:rPr lang="zh-CN" altLang="en-US" sz="2800" b="1">
                <a:latin typeface="Calibri"/>
                <a:ea typeface="+mn-lt"/>
                <a:cs typeface="+mn-lt"/>
              </a:rPr>
              <a:t> </a:t>
            </a:r>
            <a:r>
              <a:rPr lang="en-US" altLang="zh-CN" sz="2800" b="1">
                <a:latin typeface="Calibri"/>
                <a:ea typeface="+mn-lt"/>
                <a:cs typeface="+mn-lt"/>
              </a:rPr>
              <a:t>Resist</a:t>
            </a:r>
            <a:r>
              <a:rPr lang="zh-CN" sz="2800" b="1">
                <a:latin typeface="Calibri"/>
                <a:ea typeface="+mn-lt"/>
                <a:cs typeface="+mn-lt"/>
              </a:rPr>
              <a:t>or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</a:t>
            </a:r>
            <a:r>
              <a:rPr lang="zh-CN" alt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150 Ω </a:t>
            </a:r>
            <a:r>
              <a:rPr lang="en-US" alt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f</a:t>
            </a:r>
            <a:r>
              <a:rPr lang="zh-CN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or </a:t>
            </a:r>
            <a:r>
              <a:rPr lang="en-US" sz="2800" b="1">
                <a:latin typeface="Calibri"/>
                <a:ea typeface="+mn-lt"/>
                <a:cs typeface="Calibri"/>
              </a:rPr>
              <a:t>c</a:t>
            </a:r>
            <a:r>
              <a:rPr lang="zh-CN" sz="2800" b="1">
                <a:latin typeface="Calibri"/>
                <a:ea typeface="+mn-lt"/>
                <a:cs typeface="Calibri"/>
              </a:rPr>
              <a:t>ir</a:t>
            </a:r>
            <a:r>
              <a:rPr lang="en-US" sz="2800" b="1">
                <a:latin typeface="Calibri"/>
                <a:ea typeface="+mn-lt"/>
                <a:cs typeface="Calibri"/>
              </a:rPr>
              <a:t>c</a:t>
            </a:r>
            <a:r>
              <a:rPr lang="zh-CN" sz="2800" b="1">
                <a:latin typeface="Calibri"/>
                <a:ea typeface="+mn-lt"/>
                <a:cs typeface="Calibri"/>
              </a:rPr>
              <a:t>uit protecti</a:t>
            </a:r>
            <a:r>
              <a:rPr lang="en-US" sz="2800" b="1">
                <a:latin typeface="Calibri"/>
                <a:ea typeface="+mn-lt"/>
                <a:cs typeface="Calibri"/>
              </a:rPr>
              <a:t>on</a:t>
            </a:r>
            <a:endParaRPr lang="zh-CN" sz="2800" b="1">
              <a:latin typeface="Calibri"/>
              <a:cs typeface="Calibri"/>
            </a:endParaRPr>
          </a:p>
          <a:p>
            <a:pPr marL="0" indent="0">
              <a:buNone/>
            </a:pPr>
            <a:endParaRPr lang="zh-CN" sz="2000">
              <a:solidFill>
                <a:srgbClr val="404040"/>
              </a:solidFill>
              <a:latin typeface="Calibri"/>
              <a:cs typeface="Arial"/>
            </a:endParaRPr>
          </a:p>
          <a:p>
            <a:pPr marL="0" indent="0">
              <a:buNone/>
            </a:pPr>
            <a:endParaRPr lang="zh-CN" alt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BA3A2A-FE8E-DDAE-9455-1264DD354C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7208" y="1629544"/>
            <a:ext cx="5736618" cy="3600000"/>
          </a:xfrm>
        </p:spPr>
        <p:txBody>
          <a:bodyPr/>
          <a:lstStyle/>
          <a:p>
            <a:pPr marL="0" indent="0">
              <a:buNone/>
            </a:pPr>
            <a:r>
              <a:rPr lang="en-GB" altLang="zh-CN" sz="2800" b="1">
                <a:latin typeface="Calibri"/>
                <a:ea typeface="+mn-lt"/>
                <a:cs typeface="Arial"/>
              </a:rPr>
              <a:t>SCD30</a:t>
            </a:r>
            <a:endParaRPr lang="zh-CN" altLang="en-US" sz="2800" b="1"/>
          </a:p>
          <a:p>
            <a:r>
              <a:rPr lang="en-GB" sz="2800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CO2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GB" sz="2800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temperature 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and </a:t>
            </a:r>
            <a:r>
              <a:rPr lang="en-GB" sz="2800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humidity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.</a:t>
            </a:r>
            <a:endParaRPr lang="en-GB" altLang="zh-CN" sz="28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Arial"/>
            </a:endParaRPr>
          </a:p>
          <a:p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Interfaces with Arduino via </a:t>
            </a:r>
            <a:r>
              <a:rPr lang="en-GB" sz="2800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I²C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 communication. </a:t>
            </a:r>
            <a:endParaRPr lang="en-GB" sz="28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 Placeholder 12" descr="Text">
            <a:extLst>
              <a:ext uri="{FF2B5EF4-FFF2-40B4-BE49-F238E27FC236}">
                <a16:creationId xmlns:a16="http://schemas.microsoft.com/office/drawing/2014/main" id="{F87D17F8-2F8F-A83A-BA93-75B802386EEA}"/>
              </a:ext>
            </a:extLst>
          </p:cNvPr>
          <p:cNvSpPr txBox="1">
            <a:spLocks/>
          </p:cNvSpPr>
          <p:nvPr/>
        </p:nvSpPr>
        <p:spPr bwMode="auto">
          <a:xfrm>
            <a:off x="362676" y="819024"/>
            <a:ext cx="9639376" cy="50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222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>
                <a:latin typeface="Calibri"/>
                <a:ea typeface="+mn-lt"/>
                <a:cs typeface="+mn-lt"/>
              </a:rPr>
              <a:t>Power supply, Resistance and SCD30</a:t>
            </a:r>
            <a:endParaRPr lang="en-GB" sz="4000" b="1">
              <a:latin typeface="Calibri"/>
              <a:cs typeface="Arial"/>
            </a:endParaRPr>
          </a:p>
        </p:txBody>
      </p:sp>
      <p:sp>
        <p:nvSpPr>
          <p:cNvPr id="5" name="Title 10" descr="Heading">
            <a:extLst>
              <a:ext uri="{FF2B5EF4-FFF2-40B4-BE49-F238E27FC236}">
                <a16:creationId xmlns:a16="http://schemas.microsoft.com/office/drawing/2014/main" id="{74BF9011-9302-D728-C833-4E466EAB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" y="137999"/>
            <a:ext cx="8999900" cy="1368000"/>
          </a:xfrm>
        </p:spPr>
        <p:txBody>
          <a:bodyPr/>
          <a:lstStyle/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Technical Implementation</a:t>
            </a:r>
            <a:endParaRPr lang="zh-CN"/>
          </a:p>
        </p:txBody>
      </p:sp>
      <p:pic>
        <p:nvPicPr>
          <p:cNvPr id="7" name="图片 6" descr="SCD30 CARBON Dioxide sensor CO2 sensor module Two-channel Three-in-one  Carbon Dioxide Sensor + Temperature and Humidity : Amazon.co.uk: DIY &amp; Tools">
            <a:extLst>
              <a:ext uri="{FF2B5EF4-FFF2-40B4-BE49-F238E27FC236}">
                <a16:creationId xmlns:a16="http://schemas.microsoft.com/office/drawing/2014/main" id="{10BD1091-DC7A-48A2-2956-0589E106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20000">
            <a:off x="7542266" y="3508684"/>
            <a:ext cx="3203469" cy="23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52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B09C-8371-15DF-997B-8CEC7D5AC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>
            <a:extLst>
              <a:ext uri="{FF2B5EF4-FFF2-40B4-BE49-F238E27FC236}">
                <a16:creationId xmlns:a16="http://schemas.microsoft.com/office/drawing/2014/main" id="{C8B8A147-C505-0473-C6D3-C2BA76E0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59" y="153341"/>
            <a:ext cx="8999900" cy="53951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000" b="1" i="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Target Users and Usage Scenarios</a:t>
            </a:r>
            <a:endParaRPr lang="en-US" altLang="zh-CN" sz="2000" b="1" i="0" kern="120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 Placeholder 12" descr="Text">
            <a:extLst>
              <a:ext uri="{FF2B5EF4-FFF2-40B4-BE49-F238E27FC236}">
                <a16:creationId xmlns:a16="http://schemas.microsoft.com/office/drawing/2014/main" id="{9A8A8D3E-D227-8C04-A4B7-87CA18CDD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820" y="1194846"/>
            <a:ext cx="5122302" cy="3600000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10795"/>
            <a:r>
              <a:rPr lang="en-US" sz="3200" b="1" kern="1200" baseline="0">
                <a:latin typeface="Calibri"/>
                <a:ea typeface="+mn-lt"/>
                <a:cs typeface="+mn-lt"/>
              </a:rPr>
              <a:t>Home</a:t>
            </a:r>
            <a:r>
              <a:rPr lang="en-US" sz="3200" b="1">
                <a:latin typeface="Calibri"/>
                <a:ea typeface="+mn-lt"/>
                <a:cs typeface="+mn-lt"/>
              </a:rPr>
              <a:t> Environment</a:t>
            </a:r>
            <a:r>
              <a:rPr lang="en-US" sz="32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</a:t>
            </a:r>
            <a:endParaRPr lang="zh-CN" altLang="en-US" sz="3200">
              <a:solidFill>
                <a:srgbClr val="374151"/>
              </a:solidFill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Calibri"/>
                <a:ea typeface="+mn-lt"/>
                <a:cs typeface="+mn-lt"/>
              </a:rPr>
              <a:t>Placement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Living </a:t>
            </a:r>
            <a:r>
              <a:rPr lang="en-US" sz="28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room or 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common </a:t>
            </a:r>
            <a:r>
              <a:rPr lang="en-US" sz="28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areas</a:t>
            </a:r>
            <a:endParaRPr lang="en-US" sz="2800">
              <a:solidFill>
                <a:srgbClr val="374151"/>
              </a:solidFill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Calibri"/>
                <a:ea typeface="+mn-lt"/>
                <a:cs typeface="+mn-lt"/>
              </a:rPr>
              <a:t>Function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Monitors </a:t>
            </a:r>
            <a:r>
              <a:rPr lang="en-US" sz="28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temperature, humidity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, CO2 levels</a:t>
            </a:r>
            <a:endParaRPr lang="en-US" sz="280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Calibri"/>
                <a:ea typeface="+mn-lt"/>
                <a:cs typeface="+mn-lt"/>
              </a:rPr>
              <a:t>Importance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Critical</a:t>
            </a:r>
            <a:r>
              <a:rPr lang="en-US" sz="28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for families with children or elderly</a:t>
            </a:r>
            <a:endParaRPr lang="en-US" sz="2800">
              <a:solidFill>
                <a:srgbClr val="374151"/>
              </a:solidFill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Calibri"/>
                <a:ea typeface="+mn-lt"/>
                <a:cs typeface="+mn-lt"/>
              </a:rPr>
              <a:t>Additional Use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Acts </a:t>
            </a:r>
            <a:r>
              <a:rPr lang="en-US" sz="28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as modern home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 decoration</a:t>
            </a:r>
            <a:endParaRPr lang="en-US" sz="2800">
              <a:latin typeface="Calibri"/>
              <a:cs typeface="Calibri"/>
            </a:endParaRPr>
          </a:p>
          <a:p>
            <a:pPr marL="10795">
              <a:lnSpc>
                <a:spcPct val="90000"/>
              </a:lnSpc>
            </a:pPr>
            <a:endParaRPr lang="en-US" sz="1500" b="1" kern="1200" baseline="0">
              <a:latin typeface="+mn-lt"/>
              <a:cs typeface="Arial"/>
            </a:endParaRPr>
          </a:p>
          <a:p>
            <a:pPr marL="10795">
              <a:lnSpc>
                <a:spcPct val="90000"/>
              </a:lnSpc>
            </a:pPr>
            <a:endParaRPr lang="en-US" sz="1500" kern="1200" baseline="0">
              <a:latin typeface="+mn-lt"/>
              <a:cs typeface="Arial"/>
            </a:endParaRPr>
          </a:p>
        </p:txBody>
      </p:sp>
      <p:sp>
        <p:nvSpPr>
          <p:cNvPr id="3" name="Text Placeholder 12" descr="Text">
            <a:extLst>
              <a:ext uri="{FF2B5EF4-FFF2-40B4-BE49-F238E27FC236}">
                <a16:creationId xmlns:a16="http://schemas.microsoft.com/office/drawing/2014/main" id="{B611DE01-42FF-CF7B-A5D2-B6EC90E81F06}"/>
              </a:ext>
            </a:extLst>
          </p:cNvPr>
          <p:cNvSpPr txBox="1">
            <a:spLocks/>
          </p:cNvSpPr>
          <p:nvPr/>
        </p:nvSpPr>
        <p:spPr bwMode="auto">
          <a:xfrm>
            <a:off x="6096558" y="1194431"/>
            <a:ext cx="5551886" cy="318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222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200" b="1" kern="1200" baseline="0">
                <a:latin typeface="Calibri"/>
                <a:ea typeface="+mn-lt"/>
                <a:cs typeface="+mn-lt"/>
              </a:rPr>
              <a:t>Commercial </a:t>
            </a:r>
            <a:r>
              <a:rPr lang="en-US" sz="3200" b="1">
                <a:latin typeface="Calibri"/>
                <a:ea typeface="+mn-lt"/>
                <a:cs typeface="+mn-lt"/>
              </a:rPr>
              <a:t>Spaces</a:t>
            </a:r>
            <a:r>
              <a:rPr lang="en-US" sz="32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</a:t>
            </a:r>
            <a:endParaRPr lang="zh-CN" altLang="en-US" sz="3200">
              <a:solidFill>
                <a:srgbClr val="374151"/>
              </a:solidFill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 b="1">
                <a:latin typeface="Calibri"/>
                <a:ea typeface="+mn-lt"/>
                <a:cs typeface="+mn-lt"/>
              </a:rPr>
              <a:t>Locations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Restaurants</a:t>
            </a:r>
            <a:r>
              <a:rPr lang="en-US" sz="28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, coffee shops</a:t>
            </a:r>
            <a:endParaRPr lang="en-US" sz="2800">
              <a:solidFill>
                <a:srgbClr val="374151"/>
              </a:solidFill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 b="1">
                <a:latin typeface="Calibri"/>
                <a:ea typeface="+mn-lt"/>
                <a:cs typeface="+mn-lt"/>
              </a:rPr>
              <a:t>Role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Visual centerpiece and </a:t>
            </a:r>
            <a:r>
              <a:rPr lang="en-US" sz="28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environmental quality 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indicator</a:t>
            </a:r>
            <a:endParaRPr lang="en-US" sz="280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800" b="1">
                <a:latin typeface="Calibri"/>
                <a:ea typeface="+mn-lt"/>
                <a:cs typeface="+mn-lt"/>
              </a:rPr>
              <a:t>Interaction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Engages </a:t>
            </a:r>
            <a:r>
              <a:rPr lang="en-US" sz="2800" kern="1200" baseline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customers, </a:t>
            </a:r>
            <a:r>
              <a:rPr lang="en-US" sz="280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enhances tech ambiance</a:t>
            </a:r>
            <a:endParaRPr lang="en-US" sz="2800">
              <a:latin typeface="Calibri"/>
              <a:cs typeface="Calibri"/>
            </a:endParaRPr>
          </a:p>
          <a:p>
            <a:pPr marL="10795" indent="0">
              <a:buNone/>
            </a:pPr>
            <a:endParaRPr lang="en-US" sz="2800" kern="1200" baseline="0">
              <a:latin typeface="+mn-lt"/>
              <a:cs typeface="Arial"/>
            </a:endParaRPr>
          </a:p>
        </p:txBody>
      </p:sp>
      <p:pic>
        <p:nvPicPr>
          <p:cNvPr id="2" name="图形 1" descr="郊区场景 纯色填充">
            <a:extLst>
              <a:ext uri="{FF2B5EF4-FFF2-40B4-BE49-F238E27FC236}">
                <a16:creationId xmlns:a16="http://schemas.microsoft.com/office/drawing/2014/main" id="{D2085C7D-3940-C12A-CF2E-9B30B077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2036" y="4373063"/>
            <a:ext cx="1415580" cy="1415580"/>
          </a:xfrm>
          <a:prstGeom prst="rect">
            <a:avLst/>
          </a:prstGeom>
        </p:spPr>
      </p:pic>
      <p:pic>
        <p:nvPicPr>
          <p:cNvPr id="4" name="图形 3" descr="拿铁咖啡杯 纯色填充">
            <a:extLst>
              <a:ext uri="{FF2B5EF4-FFF2-40B4-BE49-F238E27FC236}">
                <a16:creationId xmlns:a16="http://schemas.microsoft.com/office/drawing/2014/main" id="{4F969E09-920E-315D-D9E3-B72663054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3270" y="4342379"/>
            <a:ext cx="1415580" cy="1415580"/>
          </a:xfrm>
          <a:prstGeom prst="rect">
            <a:avLst/>
          </a:prstGeom>
        </p:spPr>
      </p:pic>
      <p:pic>
        <p:nvPicPr>
          <p:cNvPr id="5" name="图形 4" descr="商店 纯色填充">
            <a:extLst>
              <a:ext uri="{FF2B5EF4-FFF2-40B4-BE49-F238E27FC236}">
                <a16:creationId xmlns:a16="http://schemas.microsoft.com/office/drawing/2014/main" id="{CB03007C-1917-0DD2-D865-AD01975E7D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3565" y="4373063"/>
            <a:ext cx="1420694" cy="14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20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08DE-9046-6B13-C5DC-337FABC85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>
            <a:extLst>
              <a:ext uri="{FF2B5EF4-FFF2-40B4-BE49-F238E27FC236}">
                <a16:creationId xmlns:a16="http://schemas.microsoft.com/office/drawing/2014/main" id="{C306887B-B42E-6B44-70C9-0D72977E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" y="137999"/>
            <a:ext cx="8999900" cy="420649"/>
          </a:xfrm>
        </p:spPr>
        <p:txBody>
          <a:bodyPr/>
          <a:lstStyle/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Challenges</a:t>
            </a:r>
            <a:endParaRPr lang="zh-CN" sz="20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C96D37-3EC4-D97F-2652-FC553960A35E}"/>
              </a:ext>
            </a:extLst>
          </p:cNvPr>
          <p:cNvSpPr txBox="1"/>
          <p:nvPr/>
        </p:nvSpPr>
        <p:spPr>
          <a:xfrm>
            <a:off x="638571" y="883908"/>
            <a:ext cx="58007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4000" b="1">
                <a:latin typeface="Calibri"/>
                <a:cs typeface="Arial"/>
              </a:rPr>
              <a:t>Challenges we may face</a:t>
            </a:r>
            <a:r>
              <a:rPr lang="en-US" altLang="zh-CN" sz="4000" b="1">
                <a:latin typeface="Calibri"/>
                <a:cs typeface="Arial"/>
              </a:rPr>
              <a:t>:</a:t>
            </a:r>
            <a:endParaRPr lang="zh-CN" sz="3200">
              <a:latin typeface="Calibri"/>
              <a:cs typeface="Calibri"/>
            </a:endParaRPr>
          </a:p>
        </p:txBody>
      </p:sp>
      <p:pic>
        <p:nvPicPr>
          <p:cNvPr id="7" name="图片 6" descr="Simple Arduino RGB LED Cube (3x3x3) : 18 Steps (with Pictures) -  Instructables">
            <a:extLst>
              <a:ext uri="{FF2B5EF4-FFF2-40B4-BE49-F238E27FC236}">
                <a16:creationId xmlns:a16="http://schemas.microsoft.com/office/drawing/2014/main" id="{4DD98E10-340B-F90A-BB11-2EB33B52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82" y="1742502"/>
            <a:ext cx="5178267" cy="4540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3" name="文本框 242">
            <a:extLst>
              <a:ext uri="{FF2B5EF4-FFF2-40B4-BE49-F238E27FC236}">
                <a16:creationId xmlns:a16="http://schemas.microsoft.com/office/drawing/2014/main" id="{564ECF44-E62B-2A52-F557-67C780B08527}"/>
              </a:ext>
            </a:extLst>
          </p:cNvPr>
          <p:cNvSpPr txBox="1"/>
          <p:nvPr/>
        </p:nvSpPr>
        <p:spPr>
          <a:xfrm>
            <a:off x="638239" y="1630374"/>
            <a:ext cx="6200328" cy="44480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altLang="zh-CN" sz="3200">
                <a:latin typeface="Calibri"/>
                <a:cs typeface="Arial"/>
              </a:rPr>
              <a:t>Hardware soldering</a:t>
            </a:r>
            <a:r>
              <a:rPr lang="zh-CN" sz="3200">
                <a:latin typeface="Calibri"/>
                <a:ea typeface="宋体"/>
                <a:cs typeface="Arial"/>
              </a:rPr>
              <a:t>​</a:t>
            </a:r>
            <a:endParaRPr lang="zh-CN">
              <a:latin typeface="Calibri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altLang="zh-CN" sz="3200">
                <a:latin typeface="Calibri"/>
                <a:cs typeface="Arial"/>
              </a:rPr>
              <a:t>PCB board design</a:t>
            </a:r>
            <a:r>
              <a:rPr lang="zh-CN" sz="3200">
                <a:latin typeface="Calibri"/>
                <a:ea typeface="宋体"/>
                <a:cs typeface="Arial"/>
              </a:rPr>
              <a:t>​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altLang="zh-CN" sz="3200">
                <a:latin typeface="Calibri"/>
                <a:cs typeface="Arial"/>
              </a:rPr>
              <a:t>Hardware reliability</a:t>
            </a:r>
            <a:r>
              <a:rPr lang="zh-CN" sz="3200">
                <a:latin typeface="Calibri"/>
                <a:ea typeface="宋体"/>
                <a:cs typeface="Arial"/>
              </a:rPr>
              <a:t>​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altLang="zh-CN" sz="3200">
                <a:latin typeface="Calibri"/>
                <a:cs typeface="Arial"/>
              </a:rPr>
              <a:t>Intuitive and easy-to-understand data visualization</a:t>
            </a:r>
            <a:r>
              <a:rPr lang="zh-CN" sz="3200">
                <a:latin typeface="Calibri"/>
                <a:ea typeface="宋体"/>
                <a:cs typeface="Arial"/>
              </a:rPr>
              <a:t>​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altLang="zh-CN" sz="3200">
                <a:latin typeface="Calibri"/>
                <a:cs typeface="Arial"/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58162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62968-583F-1294-E9FA-42AEE90B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>
            <a:extLst>
              <a:ext uri="{FF2B5EF4-FFF2-40B4-BE49-F238E27FC236}">
                <a16:creationId xmlns:a16="http://schemas.microsoft.com/office/drawing/2014/main" id="{6C217D02-F5DF-DA43-EA1E-905F14C9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" y="137999"/>
            <a:ext cx="8999900" cy="1368000"/>
          </a:xfrm>
        </p:spPr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Future Development Plans</a:t>
            </a:r>
            <a:endParaRPr lang="zh-CN"/>
          </a:p>
        </p:txBody>
      </p:sp>
      <p:sp>
        <p:nvSpPr>
          <p:cNvPr id="12" name="Text Placeholder 11" descr="Text">
            <a:extLst>
              <a:ext uri="{FF2B5EF4-FFF2-40B4-BE49-F238E27FC236}">
                <a16:creationId xmlns:a16="http://schemas.microsoft.com/office/drawing/2014/main" id="{3B2C6030-97CF-DC60-01A8-13B89320B3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640" y="863599"/>
            <a:ext cx="6814231" cy="443143"/>
          </a:xfrm>
        </p:spPr>
        <p:txBody>
          <a:bodyPr/>
          <a:lstStyle/>
          <a:p>
            <a:pPr marL="0" indent="0">
              <a:buNone/>
            </a:pPr>
            <a:r>
              <a:rPr lang="en-GB" sz="4000" b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Next Steps for the Project</a:t>
            </a:r>
            <a:endParaRPr lang="en-GB" sz="4000" b="1">
              <a:solidFill>
                <a:srgbClr val="000000"/>
              </a:solidFill>
              <a:latin typeface="Calibri"/>
              <a:cs typeface="Arial"/>
            </a:endParaRPr>
          </a:p>
        </p:txBody>
      </p:sp>
      <p:pic>
        <p:nvPicPr>
          <p:cNvPr id="2" name="图片 1" descr="图表&#10;&#10;已自动生成说明">
            <a:extLst>
              <a:ext uri="{FF2B5EF4-FFF2-40B4-BE49-F238E27FC236}">
                <a16:creationId xmlns:a16="http://schemas.microsoft.com/office/drawing/2014/main" id="{0C33BE28-1E29-128B-39F3-B13CDF78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86" y="1466328"/>
            <a:ext cx="8763226" cy="525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5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6F63-5142-E2D1-3A68-EF3DBCD1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30" y="1032966"/>
            <a:ext cx="10800690" cy="1368000"/>
          </a:xfrm>
        </p:spPr>
        <p:txBody>
          <a:bodyPr/>
          <a:lstStyle/>
          <a:p>
            <a:r>
              <a:rPr lang="en-US" sz="4000">
                <a:latin typeface="Calibri"/>
                <a:cs typeface="Calibri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06F67-6A7D-1B95-C205-8F5C83FCF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30" y="1956644"/>
            <a:ext cx="10800690" cy="378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[1] </a:t>
            </a:r>
            <a:r>
              <a:rPr lang="en-US" sz="2000">
                <a:hlinkClick r:id="rId2"/>
              </a:rPr>
              <a:t>https://www.hse.gov.uk/temperature/thermal/</a:t>
            </a:r>
            <a:endParaRPr lang="en-US" sz="2000">
              <a:cs typeface="Arial"/>
            </a:endParaRPr>
          </a:p>
          <a:p>
            <a:pPr marL="0" indent="0">
              <a:buNone/>
            </a:pPr>
            <a:r>
              <a:rPr lang="en-US" sz="2000"/>
              <a:t>[2] </a:t>
            </a:r>
            <a:r>
              <a:rPr lang="en-US" sz="2000">
                <a:hlinkClick r:id="rId3"/>
              </a:rPr>
              <a:t>https://www.ucl.ac.uk/bartlett/energy/news/2018/dec/study-mitigating-effects-higher-co2-levels-productivity-receives-widespread-coverage</a:t>
            </a:r>
            <a:endParaRPr lang="en-US" sz="2000">
              <a:cs typeface="Arial"/>
            </a:endParaRPr>
          </a:p>
          <a:p>
            <a:pPr marL="0" indent="0">
              <a:buNone/>
            </a:pPr>
            <a:r>
              <a:rPr lang="en-US" sz="2000"/>
              <a:t>[3] https://www.cibsejournal.com/cpd/modules/2020-05-swegon/</a:t>
            </a:r>
            <a:endParaRPr lang="en-US" sz="2000">
              <a:cs typeface="Arial"/>
            </a:endParaRPr>
          </a:p>
          <a:p>
            <a:pPr marL="0" indent="0">
              <a:buNone/>
            </a:pPr>
            <a:r>
              <a:rPr lang="en-GB" sz="20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[4] </a:t>
            </a:r>
            <a:r>
              <a:rPr lang="en-GB" sz="2000" b="0" i="0" err="1">
                <a:solidFill>
                  <a:srgbClr val="222222"/>
                </a:solidFill>
                <a:effectLst/>
                <a:latin typeface="Arial"/>
                <a:cs typeface="Arial"/>
              </a:rPr>
              <a:t>Vadodaria</a:t>
            </a:r>
            <a:r>
              <a:rPr lang="en-GB" sz="20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, K., 2014. </a:t>
            </a:r>
            <a:r>
              <a:rPr lang="en-GB" sz="2000" b="0" i="1">
                <a:solidFill>
                  <a:srgbClr val="222222"/>
                </a:solidFill>
                <a:effectLst/>
                <a:latin typeface="Arial"/>
                <a:cs typeface="Arial"/>
              </a:rPr>
              <a:t>Thermal comfort in UK Homes: how suitable is the PMV approach as a prediction tool?</a:t>
            </a:r>
            <a:r>
              <a:rPr lang="en-GB" sz="20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 (Doctoral dissertation, Loughborough University).</a:t>
            </a:r>
          </a:p>
          <a:p>
            <a:pPr marL="0" indent="0">
              <a:buNone/>
            </a:pPr>
            <a:r>
              <a:rPr lang="en-GB" sz="2000">
                <a:solidFill>
                  <a:srgbClr val="222222"/>
                </a:solidFill>
                <a:cs typeface="Arial"/>
              </a:rPr>
              <a:t>[5] </a:t>
            </a:r>
            <a:r>
              <a:rPr lang="en-GB" sz="2000" err="1">
                <a:solidFill>
                  <a:srgbClr val="374151"/>
                </a:solidFill>
                <a:ea typeface="+mn-lt"/>
                <a:cs typeface="+mn-lt"/>
              </a:rPr>
              <a:t>Makeability</a:t>
            </a:r>
            <a:r>
              <a:rPr lang="en-GB" sz="2000">
                <a:solidFill>
                  <a:srgbClr val="374151"/>
                </a:solidFill>
                <a:ea typeface="+mn-lt"/>
                <a:cs typeface="+mn-lt"/>
              </a:rPr>
              <a:t> Lab. (n.d.). L6: RGB LEDs - Physical Computing. Retrieved January 21, 2024, from </a:t>
            </a:r>
            <a:r>
              <a:rPr lang="en-GB" sz="2000">
                <a:solidFill>
                  <a:srgbClr val="222222"/>
                </a:solidFill>
                <a:ea typeface="+mn-lt"/>
                <a:cs typeface="+mn-lt"/>
                <a:hlinkClick r:id="rId4"/>
              </a:rPr>
              <a:t>https://makeabilitylab.github.io/physcomp/arduino/rgb-led.html</a:t>
            </a:r>
            <a:endParaRPr lang="en-GB" sz="2000">
              <a:solidFill>
                <a:srgbClr val="22222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891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810564"/>
          </a:xfrm>
        </p:spPr>
        <p:txBody>
          <a:bodyPr/>
          <a:lstStyle/>
          <a:p>
            <a:r>
              <a:rPr lang="en-GB">
                <a:cs typeface="Arial"/>
              </a:rPr>
              <a:t>Outline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973692" y="1831405"/>
            <a:ext cx="5907977" cy="360000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800" b="1">
                <a:latin typeface="Calibri"/>
                <a:ea typeface="+mn-lt"/>
                <a:cs typeface="+mn-lt"/>
              </a:rPr>
              <a:t>Project Overview</a:t>
            </a:r>
            <a:endParaRPr lang="zh-CN" altLang="en-US" sz="2800">
              <a:latin typeface="Calibri"/>
              <a:cs typeface="Calibri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800" b="1">
                <a:latin typeface="Calibri"/>
                <a:ea typeface="+mn-lt"/>
                <a:cs typeface="+mn-lt"/>
              </a:rPr>
              <a:t>Product Features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800" b="1">
                <a:latin typeface="Calibri"/>
                <a:ea typeface="+mn-lt"/>
                <a:cs typeface="+mn-lt"/>
              </a:rPr>
              <a:t>Technical Implementation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800" b="1">
                <a:latin typeface="Calibri"/>
                <a:ea typeface="+mn-lt"/>
                <a:cs typeface="+mn-lt"/>
              </a:rPr>
              <a:t>Target Users and Usage Scenarios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800" b="1">
                <a:latin typeface="Calibri"/>
                <a:ea typeface="+mn-lt"/>
                <a:cs typeface="+mn-lt"/>
              </a:rPr>
              <a:t>Challenges 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800" b="1">
                <a:latin typeface="Calibri"/>
                <a:ea typeface="+mn-lt"/>
                <a:cs typeface="+mn-lt"/>
              </a:rPr>
              <a:t>Future Development Plans</a:t>
            </a:r>
            <a:endParaRPr lang="en-GB" sz="2800">
              <a:latin typeface="Calibri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75FE-FFBF-290F-2D17-A566C3AA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523" y="818174"/>
            <a:ext cx="4652920" cy="733852"/>
          </a:xfrm>
        </p:spPr>
        <p:txBody>
          <a:bodyPr wrap="square" anchor="t">
            <a:normAutofit/>
          </a:bodyPr>
          <a:lstStyle/>
          <a:p>
            <a:r>
              <a:rPr lang="en-GB" sz="4000">
                <a:latin typeface="Calibri"/>
                <a:cs typeface="Calibri"/>
              </a:rPr>
              <a:t>Project Rationale</a:t>
            </a:r>
            <a:endParaRPr lang="en-US" sz="4000">
              <a:latin typeface="Calibri"/>
              <a:cs typeface="Calibri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3583255-2BE9-73AB-BCF4-A4863FAE3B3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202571663"/>
              </p:ext>
            </p:extLst>
          </p:nvPr>
        </p:nvGraphicFramePr>
        <p:xfrm>
          <a:off x="876886" y="1713223"/>
          <a:ext cx="10438953" cy="4073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itle 10" descr="Heading">
            <a:extLst>
              <a:ext uri="{FF2B5EF4-FFF2-40B4-BE49-F238E27FC236}">
                <a16:creationId xmlns:a16="http://schemas.microsoft.com/office/drawing/2014/main" id="{17D7EEEE-4427-D7AA-F07E-F4B32E186A8E}"/>
              </a:ext>
            </a:extLst>
          </p:cNvPr>
          <p:cNvSpPr txBox="1">
            <a:spLocks/>
          </p:cNvSpPr>
          <p:nvPr/>
        </p:nvSpPr>
        <p:spPr bwMode="auto">
          <a:xfrm>
            <a:off x="207600" y="137999"/>
            <a:ext cx="8999900" cy="38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Project Overview</a:t>
            </a:r>
            <a:endParaRPr lang="zh-CN" sz="2000">
              <a:solidFill>
                <a:schemeClr val="bg1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949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F1C5-CF8C-253D-8CCD-42E1875D8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6630"/>
            <a:ext cx="2977426" cy="576749"/>
          </a:xfrm>
        </p:spPr>
        <p:txBody>
          <a:bodyPr/>
          <a:lstStyle/>
          <a:p>
            <a:r>
              <a:rPr lang="en-US" sz="4000">
                <a:latin typeface="Calibri"/>
                <a:cs typeface="Calibri"/>
              </a:rPr>
              <a:t>Ideal Value...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7FA0-C8EB-6CB7-2AA1-EB9393698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72" y="1320304"/>
            <a:ext cx="10515600" cy="88186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2400">
                <a:latin typeface="Calibri"/>
                <a:cs typeface="Calibri"/>
              </a:rPr>
              <a:t>There is no such ideal or perfect temperature and humidity…</a:t>
            </a:r>
            <a:endParaRPr lang="zh-CN" altLang="en-US"/>
          </a:p>
          <a:p>
            <a:pPr marL="0" indent="0">
              <a:spcAft>
                <a:spcPts val="0"/>
              </a:spcAft>
              <a:buNone/>
            </a:pPr>
            <a:r>
              <a:rPr lang="en-US" sz="2400">
                <a:latin typeface="Calibri"/>
                <a:cs typeface="Calibri"/>
              </a:rPr>
              <a:t>Recommended </a:t>
            </a:r>
            <a:r>
              <a:rPr lang="en-US" sz="2400" b="1">
                <a:latin typeface="Calibri"/>
                <a:cs typeface="Calibri"/>
              </a:rPr>
              <a:t>Temperature </a:t>
            </a:r>
            <a:r>
              <a:rPr lang="en-US" sz="2400">
                <a:latin typeface="Calibri"/>
                <a:cs typeface="Calibri"/>
              </a:rPr>
              <a:t>from CIBSE </a:t>
            </a:r>
            <a:r>
              <a:rPr lang="en-US" sz="2400" baseline="30000">
                <a:latin typeface="Calibri"/>
                <a:cs typeface="Calibri"/>
              </a:rPr>
              <a:t>[4]</a:t>
            </a:r>
          </a:p>
          <a:p>
            <a:pPr marL="0" indent="0">
              <a:buNone/>
            </a:pPr>
            <a:endParaRPr lang="en-US" sz="2400">
              <a:cs typeface="Arial"/>
            </a:endParaRPr>
          </a:p>
          <a:p>
            <a:pPr marL="0" indent="0">
              <a:buNone/>
            </a:pPr>
            <a:endParaRPr lang="en-US" sz="24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A30A83-D25E-3827-0751-6DCAC2B73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565114"/>
              </p:ext>
            </p:extLst>
          </p:nvPr>
        </p:nvGraphicFramePr>
        <p:xfrm>
          <a:off x="838711" y="2204174"/>
          <a:ext cx="9762604" cy="15370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6068">
                  <a:extLst>
                    <a:ext uri="{9D8B030D-6E8A-4147-A177-3AD203B41FA5}">
                      <a16:colId xmlns:a16="http://schemas.microsoft.com/office/drawing/2014/main" val="1749769918"/>
                    </a:ext>
                  </a:extLst>
                </a:gridCol>
                <a:gridCol w="2901779">
                  <a:extLst>
                    <a:ext uri="{9D8B030D-6E8A-4147-A177-3AD203B41FA5}">
                      <a16:colId xmlns:a16="http://schemas.microsoft.com/office/drawing/2014/main" val="3347664668"/>
                    </a:ext>
                  </a:extLst>
                </a:gridCol>
                <a:gridCol w="4364757">
                  <a:extLst>
                    <a:ext uri="{9D8B030D-6E8A-4147-A177-3AD203B41FA5}">
                      <a16:colId xmlns:a16="http://schemas.microsoft.com/office/drawing/2014/main" val="1132387362"/>
                    </a:ext>
                  </a:extLst>
                </a:gridCol>
              </a:tblGrid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libri"/>
                        </a:rPr>
                        <a:t>Recommended By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libri"/>
                        </a:rPr>
                        <a:t>Recommended range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libri"/>
                        </a:rPr>
                        <a:t>Intended Purpose (Indoor)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84763"/>
                  </a:ext>
                </a:extLst>
              </a:tr>
              <a:tr h="327133">
                <a:tc>
                  <a:txBody>
                    <a:bodyPr/>
                    <a:lstStyle/>
                    <a:p>
                      <a:r>
                        <a:rPr lang="en-US" sz="1800">
                          <a:latin typeface="Calibri"/>
                        </a:rPr>
                        <a:t>CIBSE Guide A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Calibri"/>
                        </a:rPr>
                        <a:t>17°C to 19°C </a:t>
                      </a:r>
                      <a:endParaRPr lang="en-US" sz="1800">
                        <a:latin typeface="Calibri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Calibri"/>
                        </a:rPr>
                        <a:t>In winter, for bedrooms</a:t>
                      </a:r>
                      <a:endParaRPr lang="en-US" sz="1800">
                        <a:latin typeface="Calibri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31593"/>
                  </a:ext>
                </a:extLst>
              </a:tr>
              <a:tr h="3271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Calibri"/>
                        </a:rPr>
                        <a:t>CIBSE Guide A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Calibri"/>
                        </a:rPr>
                        <a:t>20°C to 22°C </a:t>
                      </a:r>
                      <a:endParaRPr lang="en-US" sz="1800">
                        <a:latin typeface="Calibri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libri"/>
                        </a:rPr>
                        <a:t>In winter, for living rooms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623109"/>
                  </a:ext>
                </a:extLst>
              </a:tr>
              <a:tr h="336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Calibri"/>
                        </a:rPr>
                        <a:t>CIBSE Guide A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Calibri"/>
                        </a:rPr>
                        <a:t>23°C to 26°C </a:t>
                      </a:r>
                      <a:endParaRPr lang="en-US" sz="1800">
                        <a:latin typeface="Calibri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libri"/>
                        </a:rPr>
                        <a:t>In summer, for living rooms and bedroom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771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4B09966-83AB-C1C8-FF3C-764C0C85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28" y="4392472"/>
            <a:ext cx="8454666" cy="214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BA675C-BFD8-077A-E2A7-C52121E99B4B}"/>
              </a:ext>
            </a:extLst>
          </p:cNvPr>
          <p:cNvSpPr txBox="1"/>
          <p:nvPr/>
        </p:nvSpPr>
        <p:spPr>
          <a:xfrm>
            <a:off x="829287" y="3984840"/>
            <a:ext cx="83726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cs typeface="Arial"/>
              </a:rPr>
              <a:t>Recommended </a:t>
            </a:r>
            <a:r>
              <a:rPr lang="en-US" sz="2400" b="1">
                <a:latin typeface="Calibri"/>
                <a:cs typeface="Arial"/>
              </a:rPr>
              <a:t>Temperature </a:t>
            </a:r>
            <a:r>
              <a:rPr lang="en-US" sz="2400">
                <a:latin typeface="Calibri"/>
                <a:cs typeface="Arial"/>
              </a:rPr>
              <a:t>&amp; </a:t>
            </a:r>
            <a:r>
              <a:rPr lang="en-US" sz="2400" b="1">
                <a:latin typeface="Calibri"/>
                <a:cs typeface="Arial"/>
              </a:rPr>
              <a:t>Humidity </a:t>
            </a:r>
            <a:r>
              <a:rPr lang="en-US" sz="2400">
                <a:latin typeface="Calibri"/>
                <a:cs typeface="Arial"/>
              </a:rPr>
              <a:t>from ASHRAE </a:t>
            </a:r>
            <a:r>
              <a:rPr lang="en-GB" sz="2400">
                <a:latin typeface="Calibri"/>
                <a:cs typeface="Arial"/>
              </a:rPr>
              <a:t>​</a:t>
            </a:r>
            <a:endParaRPr lang="en-GB">
              <a:latin typeface="Calibri"/>
            </a:endParaRPr>
          </a:p>
        </p:txBody>
      </p:sp>
      <p:sp>
        <p:nvSpPr>
          <p:cNvPr id="7" name="Title 10" descr="Heading">
            <a:extLst>
              <a:ext uri="{FF2B5EF4-FFF2-40B4-BE49-F238E27FC236}">
                <a16:creationId xmlns:a16="http://schemas.microsoft.com/office/drawing/2014/main" id="{183171E1-4D3C-73B0-EC5D-8FC8191471B5}"/>
              </a:ext>
            </a:extLst>
          </p:cNvPr>
          <p:cNvSpPr txBox="1">
            <a:spLocks/>
          </p:cNvSpPr>
          <p:nvPr/>
        </p:nvSpPr>
        <p:spPr bwMode="auto">
          <a:xfrm>
            <a:off x="207600" y="137999"/>
            <a:ext cx="8999900" cy="39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Project Overview</a:t>
            </a:r>
            <a:endParaRPr lang="zh-CN" sz="200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D9D53E-7DDE-0729-43EA-6C0F85250EDE}"/>
              </a:ext>
            </a:extLst>
          </p:cNvPr>
          <p:cNvSpPr txBox="1"/>
          <p:nvPr/>
        </p:nvSpPr>
        <p:spPr>
          <a:xfrm>
            <a:off x="4704965" y="4868617"/>
            <a:ext cx="18635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Calibri"/>
                <a:cs typeface="Arial"/>
              </a:rPr>
              <a:t>（20°C - 24</a:t>
            </a:r>
            <a:r>
              <a:rPr lang="zh-CN">
                <a:latin typeface="Calibri"/>
                <a:cs typeface="Arial"/>
              </a:rPr>
              <a:t>°C）</a:t>
            </a:r>
            <a:r>
              <a:rPr lang="zh-CN" altLang="en-US">
                <a:latin typeface="Arial"/>
                <a:cs typeface="Arial"/>
              </a:rPr>
              <a:t> 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23D818-7DC3-CDD2-8FCE-001C6F351CC4}"/>
              </a:ext>
            </a:extLst>
          </p:cNvPr>
          <p:cNvSpPr txBox="1"/>
          <p:nvPr/>
        </p:nvSpPr>
        <p:spPr>
          <a:xfrm>
            <a:off x="4704964" y="5236831"/>
            <a:ext cx="18635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Calibri"/>
                <a:cs typeface="Arial"/>
              </a:rPr>
              <a:t>（20°C - 24</a:t>
            </a:r>
            <a:r>
              <a:rPr lang="zh-CN">
                <a:latin typeface="Calibri"/>
                <a:cs typeface="Arial"/>
              </a:rPr>
              <a:t>°C）</a:t>
            </a:r>
            <a:r>
              <a:rPr lang="zh-CN" altLang="en-US">
                <a:latin typeface="Arial"/>
                <a:cs typeface="Arial"/>
              </a:rPr>
              <a:t> </a:t>
            </a:r>
            <a:endParaRPr lang="zh-CN" altLang="en-US"/>
          </a:p>
        </p:txBody>
      </p:sp>
      <p:sp>
        <p:nvSpPr>
          <p:cNvPr id="10" name="文本框 1">
            <a:extLst>
              <a:ext uri="{FF2B5EF4-FFF2-40B4-BE49-F238E27FC236}">
                <a16:creationId xmlns:a16="http://schemas.microsoft.com/office/drawing/2014/main" id="{1EC4D4F5-7736-7920-DF7E-67ED05B4E117}"/>
              </a:ext>
            </a:extLst>
          </p:cNvPr>
          <p:cNvSpPr txBox="1"/>
          <p:nvPr/>
        </p:nvSpPr>
        <p:spPr>
          <a:xfrm>
            <a:off x="4704965" y="5666416"/>
            <a:ext cx="1863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Calibri"/>
                <a:cs typeface="Arial"/>
              </a:rPr>
              <a:t>（20°C - 24</a:t>
            </a:r>
            <a:r>
              <a:rPr lang="zh-CN">
                <a:latin typeface="Calibri"/>
                <a:cs typeface="Arial"/>
              </a:rPr>
              <a:t>°C）</a:t>
            </a:r>
            <a:r>
              <a:rPr lang="zh-CN" altLang="en-US">
                <a:latin typeface="Arial"/>
                <a:cs typeface="Arial"/>
              </a:rPr>
              <a:t> </a:t>
            </a:r>
            <a:endParaRPr lang="zh-CN" altLang="en-US"/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1EC4D4F5-7736-7920-DF7E-67ED05B4E117}"/>
              </a:ext>
            </a:extLst>
          </p:cNvPr>
          <p:cNvSpPr txBox="1"/>
          <p:nvPr/>
        </p:nvSpPr>
        <p:spPr>
          <a:xfrm>
            <a:off x="4704645" y="6075224"/>
            <a:ext cx="1863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Calibri"/>
                <a:cs typeface="Arial"/>
              </a:rPr>
              <a:t>（20°C - 23</a:t>
            </a:r>
            <a:r>
              <a:rPr lang="zh-CN">
                <a:latin typeface="Calibri"/>
                <a:cs typeface="Arial"/>
              </a:rPr>
              <a:t>°C）</a:t>
            </a:r>
            <a:r>
              <a:rPr lang="zh-CN" altLang="en-US">
                <a:latin typeface="Arial"/>
                <a:cs typeface="Arial"/>
              </a:rPr>
              <a:t> </a:t>
            </a:r>
            <a:endParaRPr lang="zh-CN" altLang="en-US"/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1EC4D4F5-7736-7920-DF7E-67ED05B4E117}"/>
              </a:ext>
            </a:extLst>
          </p:cNvPr>
          <p:cNvSpPr txBox="1"/>
          <p:nvPr/>
        </p:nvSpPr>
        <p:spPr>
          <a:xfrm>
            <a:off x="7527306" y="4867978"/>
            <a:ext cx="1863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Calibri"/>
                <a:cs typeface="Arial"/>
              </a:rPr>
              <a:t>（23°C - 2</a:t>
            </a:r>
            <a:r>
              <a:rPr lang="en-US" altLang="en-US">
                <a:latin typeface="Calibri"/>
                <a:cs typeface="Arial"/>
              </a:rPr>
              <a:t>7</a:t>
            </a:r>
            <a:r>
              <a:rPr lang="zh-CN">
                <a:latin typeface="Calibri"/>
                <a:cs typeface="Arial"/>
              </a:rPr>
              <a:t>°C）</a:t>
            </a:r>
            <a:r>
              <a:rPr lang="zh-CN" altLang="en-US">
                <a:latin typeface="Arial"/>
                <a:cs typeface="Arial"/>
              </a:rPr>
              <a:t> </a:t>
            </a:r>
            <a:endParaRPr lang="zh-CN" altLang="en-US"/>
          </a:p>
        </p:txBody>
      </p:sp>
      <p:sp>
        <p:nvSpPr>
          <p:cNvPr id="14" name="文本框 1">
            <a:extLst>
              <a:ext uri="{FF2B5EF4-FFF2-40B4-BE49-F238E27FC236}">
                <a16:creationId xmlns:a16="http://schemas.microsoft.com/office/drawing/2014/main" id="{1EC4D4F5-7736-7920-DF7E-67ED05B4E117}"/>
              </a:ext>
            </a:extLst>
          </p:cNvPr>
          <p:cNvSpPr txBox="1"/>
          <p:nvPr/>
        </p:nvSpPr>
        <p:spPr>
          <a:xfrm>
            <a:off x="7526986" y="5235873"/>
            <a:ext cx="1863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Calibri"/>
                <a:cs typeface="Arial"/>
              </a:rPr>
              <a:t>（23°C - 27</a:t>
            </a:r>
            <a:r>
              <a:rPr lang="zh-CN">
                <a:latin typeface="Calibri"/>
                <a:cs typeface="Arial"/>
              </a:rPr>
              <a:t>°C）</a:t>
            </a:r>
            <a:r>
              <a:rPr lang="zh-CN" altLang="en-US">
                <a:latin typeface="Arial"/>
                <a:cs typeface="Arial"/>
              </a:rPr>
              <a:t> </a:t>
            </a:r>
            <a:endParaRPr lang="zh-CN" altLang="en-US"/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CFC9F4E-C602-D64C-3E81-CB7300ED06AC}"/>
              </a:ext>
            </a:extLst>
          </p:cNvPr>
          <p:cNvSpPr txBox="1"/>
          <p:nvPr/>
        </p:nvSpPr>
        <p:spPr>
          <a:xfrm>
            <a:off x="7526985" y="5665456"/>
            <a:ext cx="1863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Calibri"/>
                <a:cs typeface="Arial"/>
              </a:rPr>
              <a:t>（23°C - 2</a:t>
            </a:r>
            <a:r>
              <a:rPr lang="en-US" altLang="en-US">
                <a:latin typeface="Calibri"/>
                <a:cs typeface="Arial"/>
              </a:rPr>
              <a:t>6</a:t>
            </a:r>
            <a:r>
              <a:rPr lang="zh-CN">
                <a:latin typeface="Calibri"/>
                <a:cs typeface="Arial"/>
              </a:rPr>
              <a:t>°C）</a:t>
            </a:r>
            <a:r>
              <a:rPr lang="zh-CN" altLang="en-US">
                <a:latin typeface="Arial"/>
                <a:cs typeface="Arial"/>
              </a:rPr>
              <a:t> </a:t>
            </a:r>
            <a:endParaRPr lang="zh-CN" altLang="en-US"/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2364758E-A090-3B36-24A7-39F3B2BAAC8D}"/>
              </a:ext>
            </a:extLst>
          </p:cNvPr>
          <p:cNvSpPr txBox="1"/>
          <p:nvPr/>
        </p:nvSpPr>
        <p:spPr>
          <a:xfrm>
            <a:off x="7526986" y="6074584"/>
            <a:ext cx="1863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Calibri"/>
                <a:cs typeface="Arial"/>
              </a:rPr>
              <a:t>（23°C - 26</a:t>
            </a:r>
            <a:r>
              <a:rPr lang="zh-CN">
                <a:latin typeface="Calibri"/>
                <a:cs typeface="Arial"/>
              </a:rPr>
              <a:t>°C）</a:t>
            </a:r>
            <a:r>
              <a:rPr lang="zh-CN" altLang="en-US">
                <a:latin typeface="Arial"/>
                <a:cs typeface="Arial"/>
              </a:rPr>
              <a:t>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69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6F7A-FD43-F429-8D45-96E6BE93B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C14D-2F5E-DA7B-CCF3-FF20ED14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53" y="910227"/>
            <a:ext cx="10800690" cy="1368000"/>
          </a:xfrm>
        </p:spPr>
        <p:txBody>
          <a:bodyPr/>
          <a:lstStyle/>
          <a:p>
            <a:r>
              <a:rPr lang="en-US" sz="4000">
                <a:latin typeface="Calibri"/>
                <a:cs typeface="Calibri"/>
              </a:rPr>
              <a:t>Ideal Value... (</a:t>
            </a:r>
            <a:r>
              <a:rPr lang="en-US" sz="4000" err="1">
                <a:latin typeface="Calibri"/>
                <a:cs typeface="Calibri"/>
              </a:rPr>
              <a:t>cont</a:t>
            </a:r>
            <a:r>
              <a:rPr lang="en-US" sz="4000">
                <a:latin typeface="Calibri"/>
                <a:cs typeface="Calibri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C186-FE46-15C7-AF14-12495B92E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194" y="2231244"/>
            <a:ext cx="10515600" cy="2626889"/>
          </a:xfrm>
        </p:spPr>
        <p:txBody>
          <a:bodyPr/>
          <a:lstStyle/>
          <a:p>
            <a:pPr marL="0" indent="0">
              <a:buNone/>
            </a:pPr>
            <a:r>
              <a:rPr lang="en-US" sz="2400">
                <a:latin typeface="Calibri"/>
                <a:cs typeface="Calibri"/>
              </a:rPr>
              <a:t>Recommended </a:t>
            </a:r>
            <a:r>
              <a:rPr lang="en-US" sz="2400" b="1">
                <a:latin typeface="Calibri"/>
                <a:cs typeface="Calibri"/>
              </a:rPr>
              <a:t>CO2 level</a:t>
            </a:r>
            <a:r>
              <a:rPr lang="en-US" sz="2400">
                <a:latin typeface="Calibri"/>
                <a:cs typeface="Calibri"/>
              </a:rPr>
              <a:t> (ppm)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460A93-63ED-573F-1822-7AD13CD75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05145"/>
              </p:ext>
            </p:extLst>
          </p:nvPr>
        </p:nvGraphicFramePr>
        <p:xfrm>
          <a:off x="1447288" y="2761610"/>
          <a:ext cx="9297619" cy="20840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9493">
                  <a:extLst>
                    <a:ext uri="{9D8B030D-6E8A-4147-A177-3AD203B41FA5}">
                      <a16:colId xmlns:a16="http://schemas.microsoft.com/office/drawing/2014/main" val="1749769918"/>
                    </a:ext>
                  </a:extLst>
                </a:gridCol>
                <a:gridCol w="2424045">
                  <a:extLst>
                    <a:ext uri="{9D8B030D-6E8A-4147-A177-3AD203B41FA5}">
                      <a16:colId xmlns:a16="http://schemas.microsoft.com/office/drawing/2014/main" val="3347664668"/>
                    </a:ext>
                  </a:extLst>
                </a:gridCol>
                <a:gridCol w="4744081">
                  <a:extLst>
                    <a:ext uri="{9D8B030D-6E8A-4147-A177-3AD203B41FA5}">
                      <a16:colId xmlns:a16="http://schemas.microsoft.com/office/drawing/2014/main" val="1132387362"/>
                    </a:ext>
                  </a:extLst>
                </a:gridCol>
              </a:tblGrid>
              <a:tr h="34492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Recommended By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Recommended range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Intended Purpose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84763"/>
                  </a:ext>
                </a:extLst>
              </a:tr>
              <a:tr h="344928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ASHRAE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latin typeface="Calibri"/>
                        </a:rPr>
                        <a:t>&lt; 400 ppm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latin typeface="Calibri"/>
                        </a:rPr>
                        <a:t>Outdoor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31593"/>
                  </a:ext>
                </a:extLst>
              </a:tr>
              <a:tr h="344928">
                <a:tc v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latin typeface="Calibri"/>
                        </a:rPr>
                        <a:t>400 – 1000ppm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/>
                        </a:rPr>
                        <a:t>Occupied indoor spaces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623109"/>
                  </a:ext>
                </a:extLst>
              </a:tr>
              <a:tr h="785670">
                <a:tc v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lang="zh-CN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1,000 - 2,000ppm</a:t>
                      </a:r>
                      <a:endParaRPr lang="en-US" sz="200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complaints of drowsiness or poor air quality</a:t>
                      </a:r>
                      <a:endParaRPr lang="en-GB" sz="2000">
                        <a:effectLst/>
                        <a:latin typeface="Calibri"/>
                      </a:endParaRPr>
                    </a:p>
                  </a:txBody>
                  <a:tcPr marL="142875" marR="142875" marT="142875" marB="14287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7711"/>
                  </a:ext>
                </a:extLst>
              </a:tr>
            </a:tbl>
          </a:graphicData>
        </a:graphic>
      </p:graphicFrame>
      <p:sp>
        <p:nvSpPr>
          <p:cNvPr id="6" name="Title 10" descr="Heading">
            <a:extLst>
              <a:ext uri="{FF2B5EF4-FFF2-40B4-BE49-F238E27FC236}">
                <a16:creationId xmlns:a16="http://schemas.microsoft.com/office/drawing/2014/main" id="{41D0EB26-3F18-F5D8-5353-A36FCF6BEE9E}"/>
              </a:ext>
            </a:extLst>
          </p:cNvPr>
          <p:cNvSpPr txBox="1">
            <a:spLocks/>
          </p:cNvSpPr>
          <p:nvPr/>
        </p:nvSpPr>
        <p:spPr bwMode="auto">
          <a:xfrm>
            <a:off x="207600" y="137999"/>
            <a:ext cx="8999900" cy="416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Project Overview</a:t>
            </a:r>
            <a:endParaRPr lang="zh-CN" sz="2000">
              <a:solidFill>
                <a:schemeClr val="bg1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517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D7A1-E9AF-823A-4668-47749B91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17" y="869314"/>
            <a:ext cx="4305791" cy="754309"/>
          </a:xfrm>
        </p:spPr>
        <p:txBody>
          <a:bodyPr/>
          <a:lstStyle/>
          <a:p>
            <a:r>
              <a:rPr lang="en-US" sz="4000">
                <a:latin typeface="Calibri"/>
                <a:cs typeface="Calibri"/>
              </a:rPr>
              <a:t>Data Visualization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B40204-3A15-AF7D-0034-496ED2E17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58" y="1735413"/>
            <a:ext cx="10401791" cy="4648874"/>
          </a:xfrm>
        </p:spPr>
        <p:txBody>
          <a:bodyPr/>
          <a:lstStyle/>
          <a:p>
            <a:pPr marL="0" indent="0">
              <a:buNone/>
            </a:pPr>
            <a:r>
              <a:rPr lang="en-GB" sz="3200">
                <a:latin typeface="Calibri"/>
                <a:cs typeface="Calibri"/>
              </a:rPr>
              <a:t>“</a:t>
            </a:r>
            <a:r>
              <a:rPr lang="en-GB" sz="3200" b="0" i="1">
                <a:solidFill>
                  <a:srgbClr val="161616"/>
                </a:solidFill>
                <a:effectLst/>
                <a:latin typeface="Calibri"/>
                <a:cs typeface="Calibri"/>
              </a:rPr>
              <a:t>Data visualization</a:t>
            </a:r>
            <a:r>
              <a:rPr lang="en-GB" sz="3200" b="0" i="0">
                <a:solidFill>
                  <a:srgbClr val="161616"/>
                </a:solidFill>
                <a:effectLst/>
                <a:latin typeface="Calibri"/>
                <a:cs typeface="Calibri"/>
              </a:rPr>
              <a:t> is the representation of data through use of common </a:t>
            </a:r>
            <a:r>
              <a:rPr lang="en-GB" sz="3200" b="1" i="0">
                <a:solidFill>
                  <a:srgbClr val="161616"/>
                </a:solidFill>
                <a:effectLst/>
                <a:latin typeface="Calibri"/>
                <a:cs typeface="Calibri"/>
              </a:rPr>
              <a:t>graphics</a:t>
            </a:r>
            <a:r>
              <a:rPr lang="en-GB" sz="3200" b="0" i="0">
                <a:solidFill>
                  <a:srgbClr val="161616"/>
                </a:solidFill>
                <a:effectLst/>
                <a:latin typeface="Calibri"/>
                <a:cs typeface="Calibri"/>
              </a:rPr>
              <a:t>, such as </a:t>
            </a:r>
            <a:r>
              <a:rPr lang="en-GB" sz="3200" b="1" i="0">
                <a:solidFill>
                  <a:srgbClr val="161616"/>
                </a:solidFill>
                <a:effectLst/>
                <a:latin typeface="Calibri"/>
                <a:cs typeface="Calibri"/>
              </a:rPr>
              <a:t>charts</a:t>
            </a:r>
            <a:r>
              <a:rPr lang="en-GB" sz="3200" b="0" i="0">
                <a:solidFill>
                  <a:srgbClr val="161616"/>
                </a:solidFill>
                <a:effectLst/>
                <a:latin typeface="Calibri"/>
                <a:cs typeface="Calibri"/>
              </a:rPr>
              <a:t>, </a:t>
            </a:r>
            <a:r>
              <a:rPr lang="en-GB" sz="3200" b="1" i="0">
                <a:solidFill>
                  <a:srgbClr val="161616"/>
                </a:solidFill>
                <a:effectLst/>
                <a:latin typeface="Calibri"/>
                <a:cs typeface="Calibri"/>
              </a:rPr>
              <a:t>plots</a:t>
            </a:r>
            <a:r>
              <a:rPr lang="en-GB" sz="3200" b="0" i="0">
                <a:solidFill>
                  <a:srgbClr val="161616"/>
                </a:solidFill>
                <a:effectLst/>
                <a:latin typeface="Calibri"/>
                <a:cs typeface="Calibri"/>
              </a:rPr>
              <a:t>, </a:t>
            </a:r>
            <a:r>
              <a:rPr lang="en-GB" sz="3200" b="1" i="0">
                <a:solidFill>
                  <a:srgbClr val="161616"/>
                </a:solidFill>
                <a:effectLst/>
                <a:latin typeface="Calibri"/>
                <a:cs typeface="Calibri"/>
              </a:rPr>
              <a:t>infographics</a:t>
            </a:r>
            <a:r>
              <a:rPr lang="en-GB" sz="3200" b="0" i="0">
                <a:solidFill>
                  <a:srgbClr val="161616"/>
                </a:solidFill>
                <a:effectLst/>
                <a:latin typeface="Calibri"/>
                <a:cs typeface="Calibri"/>
              </a:rPr>
              <a:t>, and even </a:t>
            </a:r>
            <a:r>
              <a:rPr lang="en-GB" sz="3200" b="1" i="0">
                <a:solidFill>
                  <a:srgbClr val="161616"/>
                </a:solidFill>
                <a:effectLst/>
                <a:latin typeface="Calibri"/>
                <a:cs typeface="Calibri"/>
              </a:rPr>
              <a:t>animations’’ </a:t>
            </a:r>
            <a:r>
              <a:rPr lang="en-GB" sz="3200" b="0" i="0">
                <a:solidFill>
                  <a:srgbClr val="161616"/>
                </a:solidFill>
                <a:effectLst/>
                <a:latin typeface="Calibri"/>
                <a:cs typeface="Calibri"/>
              </a:rPr>
              <a:t>– IBM</a:t>
            </a:r>
          </a:p>
          <a:p>
            <a:pPr marL="0" indent="0">
              <a:buNone/>
            </a:pPr>
            <a:endParaRPr lang="en-GB" sz="3200">
              <a:latin typeface="Calibri"/>
              <a:cs typeface="Calibri"/>
            </a:endParaRPr>
          </a:p>
          <a:p>
            <a:pPr marL="0" indent="0">
              <a:buNone/>
            </a:pPr>
            <a:endParaRPr lang="en-GB" sz="3200">
              <a:latin typeface="Calibri"/>
              <a:cs typeface="Calibri"/>
            </a:endParaRPr>
          </a:p>
          <a:p>
            <a:pPr marL="0" indent="0">
              <a:buNone/>
            </a:pPr>
            <a:endParaRPr lang="en-GB" sz="32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GB" sz="3200">
                <a:latin typeface="Calibri"/>
                <a:cs typeface="Calibri"/>
              </a:rPr>
              <a:t>But using number and chart to display data can be </a:t>
            </a:r>
            <a:r>
              <a:rPr lang="en-GB" sz="3200" b="1">
                <a:latin typeface="Calibri"/>
                <a:cs typeface="Calibri"/>
              </a:rPr>
              <a:t>boring</a:t>
            </a:r>
            <a:r>
              <a:rPr lang="en-GB" sz="3200">
                <a:latin typeface="Calibri"/>
                <a:cs typeface="Calibri"/>
              </a:rPr>
              <a:t>…</a:t>
            </a:r>
          </a:p>
        </p:txBody>
      </p:sp>
      <p:sp>
        <p:nvSpPr>
          <p:cNvPr id="4" name="Title 10" descr="Heading">
            <a:extLst>
              <a:ext uri="{FF2B5EF4-FFF2-40B4-BE49-F238E27FC236}">
                <a16:creationId xmlns:a16="http://schemas.microsoft.com/office/drawing/2014/main" id="{05AF0D58-1534-7F70-2A7C-40514E91E85A}"/>
              </a:ext>
            </a:extLst>
          </p:cNvPr>
          <p:cNvSpPr txBox="1">
            <a:spLocks/>
          </p:cNvSpPr>
          <p:nvPr/>
        </p:nvSpPr>
        <p:spPr bwMode="auto">
          <a:xfrm>
            <a:off x="207600" y="137999"/>
            <a:ext cx="8999900" cy="37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Project Overview</a:t>
            </a:r>
            <a:endParaRPr lang="zh-CN" sz="2000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3" name="图形 2" descr="条形图 纯色填充">
            <a:extLst>
              <a:ext uri="{FF2B5EF4-FFF2-40B4-BE49-F238E27FC236}">
                <a16:creationId xmlns:a16="http://schemas.microsoft.com/office/drawing/2014/main" id="{A28A0137-868E-6066-8E09-E58332A71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203" y="3386042"/>
            <a:ext cx="1747997" cy="1753111"/>
          </a:xfrm>
          <a:prstGeom prst="rect">
            <a:avLst/>
          </a:prstGeom>
        </p:spPr>
      </p:pic>
      <p:pic>
        <p:nvPicPr>
          <p:cNvPr id="5" name="图形 4" descr="自由曲线 纯色填充">
            <a:extLst>
              <a:ext uri="{FF2B5EF4-FFF2-40B4-BE49-F238E27FC236}">
                <a16:creationId xmlns:a16="http://schemas.microsoft.com/office/drawing/2014/main" id="{33EE4C2F-CA83-CF81-F05C-2153F7E1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8237" y="3493437"/>
            <a:ext cx="1528091" cy="1543433"/>
          </a:xfrm>
          <a:prstGeom prst="rect">
            <a:avLst/>
          </a:prstGeom>
        </p:spPr>
      </p:pic>
      <p:pic>
        <p:nvPicPr>
          <p:cNvPr id="6" name="图形 5" descr="饼图 纯色填充">
            <a:extLst>
              <a:ext uri="{FF2B5EF4-FFF2-40B4-BE49-F238E27FC236}">
                <a16:creationId xmlns:a16="http://schemas.microsoft.com/office/drawing/2014/main" id="{21F70873-257E-2E5D-3287-7A4B3ED35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6156" y="3442298"/>
            <a:ext cx="1574116" cy="1589458"/>
          </a:xfrm>
          <a:prstGeom prst="rect">
            <a:avLst/>
          </a:prstGeom>
        </p:spPr>
      </p:pic>
      <p:pic>
        <p:nvPicPr>
          <p:cNvPr id="8" name="图形 7" descr="场记板 纯色填充">
            <a:extLst>
              <a:ext uri="{FF2B5EF4-FFF2-40B4-BE49-F238E27FC236}">
                <a16:creationId xmlns:a16="http://schemas.microsoft.com/office/drawing/2014/main" id="{B7277A8D-859F-7F87-0029-B8326C4165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0102" y="3386041"/>
            <a:ext cx="1579232" cy="1584346"/>
          </a:xfrm>
          <a:prstGeom prst="rect">
            <a:avLst/>
          </a:prstGeom>
        </p:spPr>
      </p:pic>
      <p:pic>
        <p:nvPicPr>
          <p:cNvPr id="9" name="图形 8" descr="上升趋势 纯色填充">
            <a:extLst>
              <a:ext uri="{FF2B5EF4-FFF2-40B4-BE49-F238E27FC236}">
                <a16:creationId xmlns:a16="http://schemas.microsoft.com/office/drawing/2014/main" id="{90449B71-A960-36B4-C5B6-630430880D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74370" y="3386042"/>
            <a:ext cx="1579232" cy="159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973-2A78-866C-4CAA-1A8C3CBB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7" y="661948"/>
            <a:ext cx="10515600" cy="688105"/>
          </a:xfrm>
        </p:spPr>
        <p:txBody>
          <a:bodyPr/>
          <a:lstStyle/>
          <a:p>
            <a:r>
              <a:rPr lang="en-US" sz="4000">
                <a:latin typeface="Calibri"/>
                <a:cs typeface="Calibri"/>
              </a:rPr>
              <a:t>Data visualizations using light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1B4196-BAF7-7628-C1CE-90B00B04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17" y="1242658"/>
            <a:ext cx="10515600" cy="923330"/>
          </a:xfrm>
        </p:spPr>
        <p:txBody>
          <a:bodyPr/>
          <a:lstStyle/>
          <a:p>
            <a:pPr marL="0" indent="0">
              <a:buNone/>
            </a:pPr>
            <a:r>
              <a:rPr lang="en-GB" sz="28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/>
                <a:cs typeface="Calibri"/>
              </a:rPr>
              <a:t>Data visualizations using </a:t>
            </a:r>
            <a:r>
              <a:rPr lang="en-GB" sz="2800" b="1" i="0">
                <a:effectLst/>
                <a:latin typeface="Calibri"/>
                <a:cs typeface="Calibri"/>
              </a:rPr>
              <a:t>light </a:t>
            </a:r>
            <a:r>
              <a:rPr lang="en-GB" sz="28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/>
                <a:cs typeface="Calibri"/>
              </a:rPr>
              <a:t>installations involve translating data sets into </a:t>
            </a:r>
            <a:r>
              <a:rPr lang="en-GB" sz="2800" b="1" i="0">
                <a:effectLst/>
                <a:latin typeface="Calibri"/>
                <a:cs typeface="Calibri"/>
              </a:rPr>
              <a:t>visual </a:t>
            </a:r>
            <a:r>
              <a:rPr lang="en-GB" sz="280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/>
                <a:cs typeface="Calibri"/>
              </a:rPr>
              <a:t>displays </a:t>
            </a:r>
            <a:r>
              <a:rPr lang="en-GB" sz="28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/>
                <a:cs typeface="Calibri"/>
              </a:rPr>
              <a:t>using light as the primary medium.</a:t>
            </a: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 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C64FF-BC95-0599-EE47-0E8C8E4BABF7}"/>
              </a:ext>
            </a:extLst>
          </p:cNvPr>
          <p:cNvSpPr txBox="1"/>
          <p:nvPr/>
        </p:nvSpPr>
        <p:spPr>
          <a:xfrm>
            <a:off x="6732342" y="2275631"/>
            <a:ext cx="6099858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200" b="0" i="0">
                <a:solidFill>
                  <a:srgbClr val="100C08"/>
                </a:solidFill>
                <a:effectLst/>
                <a:latin typeface="Calibri"/>
                <a:cs typeface="Calibri"/>
              </a:rPr>
              <a:t>On the Wave of Light by Those Guys Lighting (Latvia), Riverside</a:t>
            </a:r>
            <a:endParaRPr lang="en-US" sz="1200">
              <a:latin typeface="Calibri"/>
              <a:cs typeface="Calibri"/>
            </a:endParaRPr>
          </a:p>
        </p:txBody>
      </p:sp>
      <p:pic>
        <p:nvPicPr>
          <p:cNvPr id="16" name="Picture 8" descr="1. Wave of Light by Those Guys Lighting">
            <a:extLst>
              <a:ext uri="{FF2B5EF4-FFF2-40B4-BE49-F238E27FC236}">
                <a16:creationId xmlns:a16="http://schemas.microsoft.com/office/drawing/2014/main" id="{2F9F6202-5E79-5AAA-6878-1382A7B6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975" y="2553819"/>
            <a:ext cx="4553210" cy="329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BAEA8B-4907-89D3-29B8-28EBB5B3160B}"/>
              </a:ext>
            </a:extLst>
          </p:cNvPr>
          <p:cNvSpPr txBox="1"/>
          <p:nvPr/>
        </p:nvSpPr>
        <p:spPr>
          <a:xfrm>
            <a:off x="6735428" y="5907171"/>
            <a:ext cx="490425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 b="0" i="0">
                <a:effectLst/>
                <a:latin typeface="Calibri"/>
                <a:cs typeface="Calibri"/>
              </a:rPr>
              <a:t>An interactive art installation with 100 LED light sticks that respond to </a:t>
            </a:r>
            <a:r>
              <a:rPr lang="en-GB" sz="1600" b="1" i="0">
                <a:effectLst/>
                <a:latin typeface="Calibri"/>
                <a:cs typeface="Calibri"/>
              </a:rPr>
              <a:t>movement</a:t>
            </a:r>
            <a:r>
              <a:rPr lang="en-GB" sz="1600" b="0" i="0">
                <a:effectLst/>
                <a:latin typeface="Calibri"/>
                <a:cs typeface="Calibri"/>
              </a:rPr>
              <a:t>, creating a </a:t>
            </a:r>
            <a:r>
              <a:rPr lang="en-GB" sz="1600" b="1" i="0">
                <a:effectLst/>
                <a:latin typeface="Calibri"/>
                <a:cs typeface="Calibri"/>
              </a:rPr>
              <a:t>wave-like</a:t>
            </a:r>
            <a:r>
              <a:rPr lang="en-GB" sz="1600" b="0" i="0">
                <a:effectLst/>
                <a:latin typeface="Calibri"/>
                <a:cs typeface="Calibri"/>
              </a:rPr>
              <a:t>, lingering light effect.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D711D30-9BB6-0E27-2FCB-0CE1756D5ACC}"/>
              </a:ext>
            </a:extLst>
          </p:cNvPr>
          <p:cNvSpPr txBox="1">
            <a:spLocks/>
          </p:cNvSpPr>
          <p:nvPr/>
        </p:nvSpPr>
        <p:spPr>
          <a:xfrm>
            <a:off x="601894" y="2278134"/>
            <a:ext cx="5749811" cy="346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200">
                <a:solidFill>
                  <a:srgbClr val="100C08"/>
                </a:solidFill>
                <a:latin typeface="Calibri"/>
                <a:cs typeface="Calibri"/>
              </a:rPr>
              <a:t>We Could Meet by Martin Richman (UK), Crossrail Place, Level -1, Quayside</a:t>
            </a:r>
            <a:endParaRPr lang="en-US" sz="120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6F62B-319D-F07C-3073-3C7C1413654D}"/>
              </a:ext>
            </a:extLst>
          </p:cNvPr>
          <p:cNvSpPr txBox="1"/>
          <p:nvPr/>
        </p:nvSpPr>
        <p:spPr>
          <a:xfrm>
            <a:off x="607150" y="5967197"/>
            <a:ext cx="496459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 i="0">
                <a:solidFill>
                  <a:srgbClr val="212529"/>
                </a:solidFill>
                <a:effectLst/>
                <a:latin typeface="Calibri"/>
                <a:cs typeface="Calibri"/>
              </a:rPr>
              <a:t>Acrylic rod that regularly changes </a:t>
            </a:r>
            <a:r>
              <a:rPr lang="en-GB" sz="1600" b="1" i="0">
                <a:effectLst/>
                <a:latin typeface="Calibri"/>
                <a:cs typeface="Calibri"/>
              </a:rPr>
              <a:t>colour </a:t>
            </a:r>
            <a:r>
              <a:rPr lang="en-GB" sz="1600" i="0">
                <a:solidFill>
                  <a:srgbClr val="212529"/>
                </a:solidFill>
                <a:effectLst/>
                <a:latin typeface="Calibri"/>
                <a:cs typeface="Calibri"/>
              </a:rPr>
              <a:t>and </a:t>
            </a:r>
            <a:r>
              <a:rPr lang="en-GB" sz="1600" b="1" i="0">
                <a:effectLst/>
                <a:latin typeface="Calibri"/>
                <a:cs typeface="Calibri"/>
              </a:rPr>
              <a:t>frequency </a:t>
            </a:r>
            <a:r>
              <a:rPr lang="en-GB" sz="1600" i="0">
                <a:solidFill>
                  <a:srgbClr val="212529"/>
                </a:solidFill>
                <a:effectLst/>
                <a:latin typeface="Calibri"/>
                <a:cs typeface="Calibri"/>
              </a:rPr>
              <a:t>throughout the day and evening, mimicking the changing environment</a:t>
            </a:r>
            <a:endParaRPr lang="en-US" sz="1600">
              <a:latin typeface="Calibri"/>
              <a:cs typeface="Calibri"/>
            </a:endParaRPr>
          </a:p>
        </p:txBody>
      </p:sp>
      <p:pic>
        <p:nvPicPr>
          <p:cNvPr id="20" name="Picture 6" descr="E. We Could Meet by Martin Richman">
            <a:extLst>
              <a:ext uri="{FF2B5EF4-FFF2-40B4-BE49-F238E27FC236}">
                <a16:creationId xmlns:a16="http://schemas.microsoft.com/office/drawing/2014/main" id="{039AF0AE-62F0-D196-2589-1AE94879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12" y="2553819"/>
            <a:ext cx="4553211" cy="329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0" descr="Heading">
            <a:extLst>
              <a:ext uri="{FF2B5EF4-FFF2-40B4-BE49-F238E27FC236}">
                <a16:creationId xmlns:a16="http://schemas.microsoft.com/office/drawing/2014/main" id="{270DD07D-F289-03FB-BBD4-BEADC49CA6D1}"/>
              </a:ext>
            </a:extLst>
          </p:cNvPr>
          <p:cNvSpPr txBox="1">
            <a:spLocks/>
          </p:cNvSpPr>
          <p:nvPr/>
        </p:nvSpPr>
        <p:spPr bwMode="auto">
          <a:xfrm>
            <a:off x="207600" y="137999"/>
            <a:ext cx="8999900" cy="40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Project Overview</a:t>
            </a:r>
            <a:endParaRPr lang="zh-CN" sz="2000">
              <a:solidFill>
                <a:schemeClr val="bg1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908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B90F-EB83-64BC-A51E-06F6BA17D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15" y="930684"/>
            <a:ext cx="10800690" cy="1368000"/>
          </a:xfrm>
        </p:spPr>
        <p:txBody>
          <a:bodyPr/>
          <a:lstStyle/>
          <a:p>
            <a:r>
              <a:rPr lang="en-US" sz="4000">
                <a:latin typeface="Calibri"/>
                <a:cs typeface="Calibri"/>
              </a:rPr>
              <a:t>Cube Matrix RGB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48BC3-C3B6-3BBC-4825-FB874849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15" y="1869705"/>
            <a:ext cx="10800690" cy="3780000"/>
          </a:xfrm>
        </p:spPr>
        <p:txBody>
          <a:bodyPr/>
          <a:lstStyle/>
          <a:p>
            <a:pPr marL="0" indent="0">
              <a:buNone/>
            </a:pPr>
            <a:r>
              <a:rPr lang="en-US" sz="2800">
                <a:latin typeface="Calibri"/>
                <a:cs typeface="Calibri"/>
              </a:rPr>
              <a:t>By using </a:t>
            </a:r>
            <a:r>
              <a:rPr lang="en-US" sz="2800" b="1">
                <a:latin typeface="Calibri"/>
                <a:cs typeface="Calibri"/>
              </a:rPr>
              <a:t>RGB LED</a:t>
            </a:r>
            <a:r>
              <a:rPr lang="en-US" sz="2800">
                <a:latin typeface="Calibri"/>
                <a:cs typeface="Calibri"/>
              </a:rPr>
              <a:t>, we can play with :</a:t>
            </a:r>
          </a:p>
          <a:p>
            <a:pPr marL="514350" indent="-514350">
              <a:buAutoNum type="arabicPeriod"/>
            </a:pPr>
            <a:r>
              <a:rPr lang="en-US" sz="2800" b="1">
                <a:latin typeface="Calibri"/>
                <a:cs typeface="Calibri"/>
              </a:rPr>
              <a:t>Color </a:t>
            </a:r>
          </a:p>
          <a:p>
            <a:pPr marL="514350" indent="-514350">
              <a:buAutoNum type="arabicPeriod"/>
            </a:pPr>
            <a:r>
              <a:rPr lang="en-US" sz="2800" b="1">
                <a:latin typeface="Calibri"/>
                <a:cs typeface="Calibri"/>
              </a:rPr>
              <a:t>Brightness</a:t>
            </a:r>
          </a:p>
          <a:p>
            <a:pPr marL="514350" indent="-514350">
              <a:buAutoNum type="arabicPeriod"/>
            </a:pPr>
            <a:r>
              <a:rPr lang="en-US" sz="2800" b="1">
                <a:latin typeface="Calibri"/>
                <a:cs typeface="Calibri"/>
              </a:rPr>
              <a:t>Animation </a:t>
            </a:r>
            <a:r>
              <a:rPr lang="en-US" sz="2800">
                <a:latin typeface="Calibri"/>
                <a:cs typeface="Calibri"/>
              </a:rPr>
              <a:t>such as direction of wave</a:t>
            </a:r>
          </a:p>
        </p:txBody>
      </p:sp>
      <p:pic>
        <p:nvPicPr>
          <p:cNvPr id="4" name="Picture 3" descr="A hand holding a device with blue lights&#10;&#10;Description automatically generated">
            <a:extLst>
              <a:ext uri="{FF2B5EF4-FFF2-40B4-BE49-F238E27FC236}">
                <a16:creationId xmlns:a16="http://schemas.microsoft.com/office/drawing/2014/main" id="{9A4B9F03-3F83-04E3-C6D8-5F7699EA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231" y="1434751"/>
            <a:ext cx="5074196" cy="4214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607E3-C994-4B21-3343-C7584D108CBD}"/>
              </a:ext>
            </a:extLst>
          </p:cNvPr>
          <p:cNvSpPr txBox="1"/>
          <p:nvPr/>
        </p:nvSpPr>
        <p:spPr>
          <a:xfrm>
            <a:off x="6453040" y="5711913"/>
            <a:ext cx="54948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https://www.youtube.com/watch?v=JACwa8wgQVU</a:t>
            </a:r>
          </a:p>
        </p:txBody>
      </p:sp>
      <p:sp>
        <p:nvSpPr>
          <p:cNvPr id="7" name="Title 10" descr="Heading">
            <a:extLst>
              <a:ext uri="{FF2B5EF4-FFF2-40B4-BE49-F238E27FC236}">
                <a16:creationId xmlns:a16="http://schemas.microsoft.com/office/drawing/2014/main" id="{01C3CC24-F726-AD0A-CEFA-62ADEEEE2D22}"/>
              </a:ext>
            </a:extLst>
          </p:cNvPr>
          <p:cNvSpPr txBox="1">
            <a:spLocks/>
          </p:cNvSpPr>
          <p:nvPr/>
        </p:nvSpPr>
        <p:spPr bwMode="auto">
          <a:xfrm>
            <a:off x="207600" y="137999"/>
            <a:ext cx="8994786" cy="38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Project Overview</a:t>
            </a:r>
            <a:endParaRPr lang="zh-CN" sz="2000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6" name="图形 5" descr="调色板 纯色填充">
            <a:extLst>
              <a:ext uri="{FF2B5EF4-FFF2-40B4-BE49-F238E27FC236}">
                <a16:creationId xmlns:a16="http://schemas.microsoft.com/office/drawing/2014/main" id="{825B5633-30D5-B2D5-040B-9BA6BDF54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451" y="4332148"/>
            <a:ext cx="1451379" cy="1461607"/>
          </a:xfrm>
          <a:prstGeom prst="rect">
            <a:avLst/>
          </a:prstGeom>
        </p:spPr>
      </p:pic>
      <p:pic>
        <p:nvPicPr>
          <p:cNvPr id="8" name="图形 7" descr="灯泡 纯色填充">
            <a:extLst>
              <a:ext uri="{FF2B5EF4-FFF2-40B4-BE49-F238E27FC236}">
                <a16:creationId xmlns:a16="http://schemas.microsoft.com/office/drawing/2014/main" id="{B4FF6D0C-A6A7-55EF-CA76-4CB91A7B0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0115" y="4408861"/>
            <a:ext cx="1303071" cy="1303071"/>
          </a:xfrm>
          <a:prstGeom prst="rect">
            <a:avLst/>
          </a:prstGeom>
        </p:spPr>
      </p:pic>
      <p:pic>
        <p:nvPicPr>
          <p:cNvPr id="9" name="图形 8" descr="波浪 纯色填充">
            <a:extLst>
              <a:ext uri="{FF2B5EF4-FFF2-40B4-BE49-F238E27FC236}">
                <a16:creationId xmlns:a16="http://schemas.microsoft.com/office/drawing/2014/main" id="{A10B749F-CDC0-6732-5C55-2BBAF81F7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3471" y="4265666"/>
            <a:ext cx="1456493" cy="14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0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51A0-C227-BF63-0E49-99F6A43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418" y="-19200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Calibri"/>
                <a:cs typeface="Calibri"/>
              </a:rPr>
              <a:t>Questions</a:t>
            </a:r>
          </a:p>
        </p:txBody>
      </p:sp>
      <p:pic>
        <p:nvPicPr>
          <p:cNvPr id="5" name="Picture 4" descr="Light blue 3D cubes suspended on the air with a dark blue 3D cube on the surface">
            <a:extLst>
              <a:ext uri="{FF2B5EF4-FFF2-40B4-BE49-F238E27FC236}">
                <a16:creationId xmlns:a16="http://schemas.microsoft.com/office/drawing/2014/main" id="{8A002751-E1A7-0387-DF14-49D8949BD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0" r="58000"/>
          <a:stretch/>
        </p:blipFill>
        <p:spPr>
          <a:xfrm>
            <a:off x="31103" y="659948"/>
            <a:ext cx="4196496" cy="619805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2EA6-F896-E312-C265-625C2157A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4419" y="1903535"/>
            <a:ext cx="6798539" cy="37052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3200" b="0" i="0" u="none" strike="noStrike">
                <a:effectLst/>
                <a:latin typeface="Calibri"/>
                <a:cs typeface="Arial"/>
              </a:rPr>
              <a:t>How can an </a:t>
            </a:r>
            <a:r>
              <a:rPr lang="en-GB" sz="3200" b="1" i="0" u="none" strike="noStrike">
                <a:effectLst/>
                <a:latin typeface="Calibri"/>
                <a:cs typeface="Arial"/>
              </a:rPr>
              <a:t>RGB</a:t>
            </a:r>
            <a:r>
              <a:rPr lang="en-GB" sz="3200" b="0" i="0" u="none" strike="noStrike">
                <a:effectLst/>
                <a:latin typeface="Calibri"/>
                <a:cs typeface="Arial"/>
              </a:rPr>
              <a:t> cube matrix be used to visualize multi-dimensional data (e.g., </a:t>
            </a:r>
            <a:r>
              <a:rPr lang="en-GB" sz="3200" b="1" i="0" u="none" strike="noStrike">
                <a:effectLst/>
                <a:latin typeface="Calibri"/>
                <a:cs typeface="Arial"/>
              </a:rPr>
              <a:t>temperature, humidity, CO2</a:t>
            </a:r>
            <a:r>
              <a:rPr lang="en-GB" sz="3200" b="0" i="0" u="none" strike="noStrike">
                <a:effectLst/>
                <a:latin typeface="Calibri"/>
                <a:cs typeface="Arial"/>
              </a:rPr>
              <a:t>) from sensors in </a:t>
            </a:r>
            <a:r>
              <a:rPr lang="en-GB" sz="3200">
                <a:latin typeface="Calibri"/>
                <a:cs typeface="Arial"/>
              </a:rPr>
              <a:t>an</a:t>
            </a:r>
            <a:r>
              <a:rPr lang="en-GB" sz="3200" b="0" i="0" u="none" strike="noStrike">
                <a:effectLst/>
                <a:latin typeface="Calibri"/>
                <a:cs typeface="Arial"/>
              </a:rPr>
              <a:t> </a:t>
            </a:r>
            <a:r>
              <a:rPr lang="en-GB" sz="3200">
                <a:latin typeface="Calibri"/>
                <a:cs typeface="Arial"/>
              </a:rPr>
              <a:t>intuitive and </a:t>
            </a:r>
            <a:r>
              <a:rPr lang="en-GB" sz="3200" b="0" i="0" u="none" strike="noStrike">
                <a:effectLst/>
                <a:latin typeface="Calibri"/>
                <a:cs typeface="Arial"/>
              </a:rPr>
              <a:t>interactive display?  </a:t>
            </a:r>
            <a:r>
              <a:rPr lang="en-GB" sz="3200" b="0" i="0">
                <a:effectLst/>
                <a:latin typeface="Calibri"/>
                <a:cs typeface="Arial"/>
              </a:rPr>
              <a:t>​</a:t>
            </a:r>
            <a:r>
              <a:rPr lang="en-US" sz="3200">
                <a:latin typeface="Calibri"/>
                <a:cs typeface="Calibri"/>
              </a:rPr>
              <a:t> </a:t>
            </a:r>
            <a:endParaRPr lang="zh-CN" altLang="en-US"/>
          </a:p>
        </p:txBody>
      </p:sp>
      <p:sp>
        <p:nvSpPr>
          <p:cNvPr id="6" name="Title 10" descr="Heading">
            <a:extLst>
              <a:ext uri="{FF2B5EF4-FFF2-40B4-BE49-F238E27FC236}">
                <a16:creationId xmlns:a16="http://schemas.microsoft.com/office/drawing/2014/main" id="{D03166CD-7EA4-A923-BB52-628AF694CDE6}"/>
              </a:ext>
            </a:extLst>
          </p:cNvPr>
          <p:cNvSpPr txBox="1">
            <a:spLocks/>
          </p:cNvSpPr>
          <p:nvPr/>
        </p:nvSpPr>
        <p:spPr bwMode="auto">
          <a:xfrm>
            <a:off x="207600" y="137999"/>
            <a:ext cx="8999900" cy="4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j-lt"/>
                <a:cs typeface="+mj-lt"/>
              </a:rPr>
              <a:t>Project Overview</a:t>
            </a:r>
            <a:endParaRPr lang="zh-CN" sz="2000">
              <a:solidFill>
                <a:schemeClr val="bg1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819484"/>
      </p:ext>
    </p:extLst>
  </p:cSld>
  <p:clrMapOvr>
    <a:masterClrMapping/>
  </p:clrMapOvr>
</p:sld>
</file>

<file path=ppt/theme/theme1.xml><?xml version="1.0" encoding="utf-8"?>
<a:theme xmlns:a="http://schemas.openxmlformats.org/drawingml/2006/main" name="UCL_Mid_Blue_Slide_Theme">
  <a:themeElements>
    <a:clrScheme name="UCL Mid Blue Theme">
      <a:dk1>
        <a:srgbClr val="000000"/>
      </a:dk1>
      <a:lt1>
        <a:srgbClr val="FFFFFF"/>
      </a:lt1>
      <a:dk2>
        <a:srgbClr val="002855"/>
      </a:dk2>
      <a:lt2>
        <a:srgbClr val="CCD4DD"/>
      </a:lt2>
      <a:accent1>
        <a:srgbClr val="E03C31"/>
      </a:accent1>
      <a:accent2>
        <a:srgbClr val="BBC592"/>
      </a:accent2>
      <a:accent3>
        <a:srgbClr val="EA7600"/>
      </a:accent3>
      <a:accent4>
        <a:srgbClr val="0097A9"/>
      </a:accent4>
      <a:accent5>
        <a:srgbClr val="A4DBE8"/>
      </a:accent5>
      <a:accent6>
        <a:srgbClr val="B5BD00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Black.potx" id="{3034991F-2A20-46E2-8C7B-1FA72590779C}" vid="{EFEF51F0-3C92-44B8-A75F-6D4CA06038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C5D752A5451342986FA39C34DF9DF9" ma:contentTypeVersion="4" ma:contentTypeDescription="Create a new document." ma:contentTypeScope="" ma:versionID="0b7baf0b4f532fdfdc7f17b646cadb11">
  <xsd:schema xmlns:xsd="http://www.w3.org/2001/XMLSchema" xmlns:xs="http://www.w3.org/2001/XMLSchema" xmlns:p="http://schemas.microsoft.com/office/2006/metadata/properties" xmlns:ns2="9473c00c-db05-400f-bccf-d5d3be5f67ae" targetNamespace="http://schemas.microsoft.com/office/2006/metadata/properties" ma:root="true" ma:fieldsID="e72b6749e1048615d4d453af87411ab9" ns2:_="">
    <xsd:import namespace="9473c00c-db05-400f-bccf-d5d3be5f67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73c00c-db05-400f-bccf-d5d3be5f67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D8A1BE-4E0E-4E34-9F0B-38358FC66A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DFC548D-7987-4CCF-86DA-3EDF8ECC7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73c00c-db05-400f-bccf-d5d3be5f67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46C54F-17B9-4616-A00B-060750A64B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UCL Mid Blue Slide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UCL_Mid_Blue_Slide_Theme</vt:lpstr>
      <vt:lpstr>     Cube Matrix Visualizing Indoor Data Bringing Your Environment to Life！ </vt:lpstr>
      <vt:lpstr>Outline</vt:lpstr>
      <vt:lpstr>Project Rationale</vt:lpstr>
      <vt:lpstr>Ideal Value...</vt:lpstr>
      <vt:lpstr>Ideal Value... (cont)</vt:lpstr>
      <vt:lpstr>Data Visualization</vt:lpstr>
      <vt:lpstr>Data visualizations using light</vt:lpstr>
      <vt:lpstr>Cube Matrix RGB LED</vt:lpstr>
      <vt:lpstr>Questions</vt:lpstr>
      <vt:lpstr>Product Features</vt:lpstr>
      <vt:lpstr>Product Features</vt:lpstr>
      <vt:lpstr>Technical Implementation</vt:lpstr>
      <vt:lpstr>Technical Implementation</vt:lpstr>
      <vt:lpstr>Technical Implementation</vt:lpstr>
      <vt:lpstr>Target Users and Usage Scenarios</vt:lpstr>
      <vt:lpstr>Challenges</vt:lpstr>
      <vt:lpstr>Future Development Plans</vt:lpstr>
      <vt:lpstr>Reference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revision>2</cp:revision>
  <dcterms:created xsi:type="dcterms:W3CDTF">2020-09-15T10:09:39Z</dcterms:created>
  <dcterms:modified xsi:type="dcterms:W3CDTF">2024-01-22T17:58:47Z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0x01010019C5D752A5451342986FA39C34DF9DF9</vt:lpwstr>
  </property>
</Properties>
</file>